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14.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notesSlides/notesSlide17.xml" ContentType="application/vnd.openxmlformats-officedocument.presentationml.notesSlide+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handoutMasterIdLst>
    <p:handoutMasterId r:id="rId39"/>
  </p:handoutMasterIdLst>
  <p:sldIdLst>
    <p:sldId id="340" r:id="rId2"/>
    <p:sldId id="344" r:id="rId3"/>
    <p:sldId id="336" r:id="rId4"/>
    <p:sldId id="347" r:id="rId5"/>
    <p:sldId id="284" r:id="rId6"/>
    <p:sldId id="399" r:id="rId7"/>
    <p:sldId id="393" r:id="rId8"/>
    <p:sldId id="392" r:id="rId9"/>
    <p:sldId id="359" r:id="rId10"/>
    <p:sldId id="360" r:id="rId11"/>
    <p:sldId id="394" r:id="rId12"/>
    <p:sldId id="345" r:id="rId13"/>
    <p:sldId id="362" r:id="rId14"/>
    <p:sldId id="391" r:id="rId15"/>
    <p:sldId id="346" r:id="rId16"/>
    <p:sldId id="352" r:id="rId17"/>
    <p:sldId id="353" r:id="rId18"/>
    <p:sldId id="374" r:id="rId19"/>
    <p:sldId id="371" r:id="rId20"/>
    <p:sldId id="372" r:id="rId21"/>
    <p:sldId id="388" r:id="rId22"/>
    <p:sldId id="354" r:id="rId23"/>
    <p:sldId id="386" r:id="rId24"/>
    <p:sldId id="387" r:id="rId25"/>
    <p:sldId id="357" r:id="rId26"/>
    <p:sldId id="355" r:id="rId27"/>
    <p:sldId id="379" r:id="rId28"/>
    <p:sldId id="385" r:id="rId29"/>
    <p:sldId id="364" r:id="rId30"/>
    <p:sldId id="310" r:id="rId31"/>
    <p:sldId id="396" r:id="rId32"/>
    <p:sldId id="395" r:id="rId33"/>
    <p:sldId id="397" r:id="rId34"/>
    <p:sldId id="398" r:id="rId35"/>
    <p:sldId id="265" r:id="rId36"/>
    <p:sldId id="339" r:id="rId37"/>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0AB00"/>
    <a:srgbClr val="003283"/>
    <a:srgbClr val="666666"/>
    <a:srgbClr val="2B3F7B"/>
    <a:srgbClr val="9C277B"/>
    <a:srgbClr val="D4652D"/>
    <a:srgbClr val="9E3039"/>
    <a:srgbClr val="99999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horzBarState="maximized">
    <p:restoredLeft sz="18108" autoAdjust="0"/>
    <p:restoredTop sz="94690" autoAdjust="0"/>
  </p:normalViewPr>
  <p:slideViewPr>
    <p:cSldViewPr snapToGrid="0" showGuides="1">
      <p:cViewPr>
        <p:scale>
          <a:sx n="125" d="100"/>
          <a:sy n="125" d="100"/>
        </p:scale>
        <p:origin x="-78" y="-72"/>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8352"/>
    </p:cViewPr>
  </p:sorterViewPr>
  <p:notesViewPr>
    <p:cSldViewPr snapToGrid="0" showGuides="1">
      <p:cViewPr varScale="1">
        <p:scale>
          <a:sx n="77" d="100"/>
          <a:sy n="77" d="100"/>
        </p:scale>
        <p:origin x="-2046" y="-84"/>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70000" indent="-180000" algn="l" defTabSz="914400"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63" indent="-18256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17</a:t>
            </a:fld>
            <a:endParaRPr lang="de-DE"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18</a:t>
            </a:fld>
            <a:endParaRPr lang="de-DE"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22</a:t>
            </a:fld>
            <a:endParaRPr lang="de-DE"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25</a:t>
            </a:fld>
            <a:endParaRPr lang="de-DE"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26</a:t>
            </a:fld>
            <a:endParaRPr lang="de-DE"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27</a:t>
            </a:fld>
            <a:endParaRPr lang="de-DE"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29</a:t>
            </a:fld>
            <a:endParaRPr lang="de-DE"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30</a:t>
            </a:fld>
            <a:endParaRPr lang="de-DE"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31</a:t>
            </a:fld>
            <a:endParaRPr lang="de-DE"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35</a:t>
            </a:fld>
            <a:endParaRPr lang="de-DE"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de-DE"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36</a:t>
            </a:fld>
            <a:endParaRPr lang="de-DE"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5</a:t>
            </a:fld>
            <a:endParaRPr lang="de-DE"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6</a:t>
            </a:fld>
            <a:endParaRPr lang="de-DE"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9</a:t>
            </a:fld>
            <a:endParaRPr lang="de-DE"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12</a:t>
            </a:fld>
            <a:endParaRPr lang="de-DE"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14</a:t>
            </a:fld>
            <a:endParaRPr lang="de-DE"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15</a:t>
            </a:fld>
            <a:endParaRPr lang="de-DE"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16</a:t>
            </a:fld>
            <a:endParaRPr lang="de-DE"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smtClean="0"/>
              <a:t>Click to add content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le 1"/>
          <p:cNvSpPr>
            <a:spLocks noGrp="1"/>
          </p:cNvSpPr>
          <p:nvPr>
            <p:ph type="title" hasCustomPrompt="1"/>
          </p:nvPr>
        </p:nvSpPr>
        <p:spPr/>
        <p:txBody>
          <a:bodyPr/>
          <a:lstStyle/>
          <a:p>
            <a:r>
              <a:rPr lang="en-US" noProof="0" dirty="0" smtClean="0"/>
              <a:t>Insert page title</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a:t>
            </a:fld>
            <a:endParaRPr lang="en-US" sz="800" noProof="0" dirty="0" smtClean="0">
              <a:solidFill>
                <a:schemeClr val="tx1"/>
              </a:solidFill>
            </a:endParaRPr>
          </a:p>
        </p:txBody>
      </p:sp>
      <p:sp>
        <p:nvSpPr>
          <p:cNvPr id="4" name="TextBox 3"/>
          <p:cNvSpPr txBox="1"/>
          <p:nvPr userDrawn="1"/>
        </p:nvSpPr>
        <p:spPr bwMode="black">
          <a:xfrm>
            <a:off x="324000" y="6636183"/>
            <a:ext cx="3065510"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2013 SAP AG or an SAP affiliate company. All rights reserved.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smtClean="0">
                <a:solidFill>
                  <a:schemeClr val="accent2"/>
                </a:solidFill>
                <a:latin typeface="+mj-lt"/>
                <a:ea typeface="+mj-ea"/>
                <a:cs typeface="+mj-cs"/>
              </a:rPr>
              <a:t>© </a:t>
            </a:r>
            <a:r>
              <a:rPr lang="en-US" sz="2400" b="1" kern="1200" noProof="0" dirty="0" smtClean="0">
                <a:solidFill>
                  <a:schemeClr val="accent2"/>
                </a:solidFill>
                <a:latin typeface="+mj-lt"/>
                <a:ea typeface="+mj-ea"/>
                <a:cs typeface="+mj-cs"/>
              </a:rPr>
              <a:t>2013 SAP AG or an SAP affiliate company. </a:t>
            </a:r>
            <a:br>
              <a:rPr lang="en-US" sz="2400" b="1" kern="1200" noProof="0" dirty="0" smtClean="0">
                <a:solidFill>
                  <a:schemeClr val="accent2"/>
                </a:solidFill>
                <a:latin typeface="+mj-lt"/>
                <a:ea typeface="+mj-ea"/>
                <a:cs typeface="+mj-cs"/>
              </a:rPr>
            </a:br>
            <a:r>
              <a:rPr lang="en-US" sz="2400" b="1" kern="1200" noProof="0" dirty="0" smtClean="0">
                <a:solidFill>
                  <a:schemeClr val="accent2"/>
                </a:solidFill>
                <a:latin typeface="+mj-lt"/>
                <a:ea typeface="+mj-ea"/>
                <a:cs typeface="+mj-cs"/>
              </a:rPr>
              <a:t>All rights reserved.</a:t>
            </a:r>
            <a:endParaRPr lang="de-DE" sz="2400" b="1" kern="1200" noProof="0" dirty="0" smtClean="0">
              <a:solidFill>
                <a:schemeClr val="accent2"/>
              </a:solidFill>
              <a:latin typeface="+mj-lt"/>
              <a:ea typeface="+mj-ea"/>
              <a:cs typeface="+mj-cs"/>
            </a:endParaRP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No part of this publication may be reproduced or transmitted in any form or for any purpose without the express permission of SAP AG.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The information contained herein may be changed without prior notice.</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Some software products marketed by SAP AG and its distributors contain proprietary software components of other software vendors.</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National product specifications may vary.</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SAP and other SAP products and services mentioned herein as well as their respective logos are trademarks or registered trademarks of SAP AG in Germany and other countries.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Please see </a:t>
            </a:r>
            <a:r>
              <a:rPr lang="en-US" sz="1000" kern="1200" noProof="1" smtClean="0">
                <a:solidFill>
                  <a:schemeClr val="tx1"/>
                </a:solidFill>
                <a:latin typeface="Arial"/>
                <a:ea typeface="MS PGothic" pitchFamily="34" charset="-128"/>
                <a:cs typeface="+mn-cs"/>
                <a:hlinkClick r:id="rId2"/>
              </a:rPr>
              <a:t>http://www.sap.com/corporate-en/legal/copyright/index.epx#trademark</a:t>
            </a:r>
            <a:r>
              <a:rPr lang="en-US" sz="1000" kern="1200" noProof="1" smtClean="0">
                <a:solidFill>
                  <a:schemeClr val="tx1"/>
                </a:solidFill>
                <a:latin typeface="Arial"/>
                <a:ea typeface="MS PGothic" pitchFamily="34" charset="-128"/>
                <a:cs typeface="+mn-cs"/>
              </a:rPr>
              <a:t> for additional trademark information and notices.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GB" sz="2400" b="1" kern="1200" noProof="0" dirty="0" smtClean="0">
                <a:solidFill>
                  <a:schemeClr val="accent2"/>
                </a:solidFill>
                <a:latin typeface="+mj-lt"/>
                <a:ea typeface="+mj-ea"/>
                <a:cs typeface="+mj-cs"/>
              </a:rPr>
              <a:t>© </a:t>
            </a:r>
            <a:r>
              <a:rPr lang="de-DE" sz="2400" b="1" kern="1200" noProof="0" dirty="0" smtClean="0">
                <a:solidFill>
                  <a:schemeClr val="accent2"/>
                </a:solidFill>
                <a:latin typeface="+mj-lt"/>
                <a:ea typeface="+mj-ea"/>
                <a:cs typeface="+mj-cs"/>
              </a:rPr>
              <a:t>2013 SAP AG oder ein SAP-Konzernunternehmen. </a:t>
            </a:r>
            <a:br>
              <a:rPr lang="de-DE" sz="2400" b="1" kern="1200" noProof="0" dirty="0" smtClean="0">
                <a:solidFill>
                  <a:schemeClr val="accent2"/>
                </a:solidFill>
                <a:latin typeface="+mj-lt"/>
                <a:ea typeface="+mj-ea"/>
                <a:cs typeface="+mj-cs"/>
              </a:rPr>
            </a:br>
            <a:r>
              <a:rPr lang="de-DE" sz="2400" b="1" kern="1200" noProof="0" dirty="0" smtClean="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Einige der von der SAP AG und ihren Distributoren vermarkteten Softwareprodukte enthalten proprietäre Softwarekomponenten anderer Softwareanbieter.</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Produkte können länderspezifische Unterschiede aufweisen.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kern="1200" noProof="1" smtClean="0">
                <a:solidFill>
                  <a:schemeClr val="tx1"/>
                </a:solidFill>
                <a:latin typeface="Arial"/>
                <a:ea typeface="MS PGothic" pitchFamily="34" charset="-128"/>
                <a:cs typeface="+mn-cs"/>
                <a:hlinkClick r:id="rId2"/>
              </a:rPr>
              <a:t>http://www.sap.com/corporate-en/legal/copyright/index.epx#trademark</a:t>
            </a:r>
            <a:r>
              <a:rPr lang="de-DE" sz="1000" kern="1200" noProof="1" smtClean="0">
                <a:solidFill>
                  <a:schemeClr val="tx1"/>
                </a:solidFill>
                <a:latin typeface="Arial"/>
                <a:ea typeface="MS PGothic" pitchFamily="34" charset="-128"/>
                <a:cs typeface="+mn-cs"/>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smtClean="0"/>
              <a:t>Click icon to add picture</a:t>
            </a:r>
            <a:endParaRPr lang="en-US"/>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36183"/>
            <a:ext cx="3065510"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2013 SAP AG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smtClean="0"/>
              <a:t>Agenda Item/Divider Headline</a:t>
            </a:r>
          </a:p>
          <a:p>
            <a:pPr lvl="1"/>
            <a:r>
              <a:rPr lang="en-US" dirty="0" smtClean="0"/>
              <a:t>Details</a:t>
            </a:r>
          </a:p>
          <a:p>
            <a:pPr lvl="2"/>
            <a:r>
              <a:rPr lang="en-US" dirty="0" smtClean="0"/>
              <a:t>Third Level</a:t>
            </a:r>
          </a:p>
          <a:p>
            <a:pPr lvl="4"/>
            <a:r>
              <a:rPr lang="en-US" dirty="0" smtClean="0"/>
              <a:t>Fourth Level</a:t>
            </a:r>
          </a:p>
          <a:p>
            <a:endParaRPr lang="en-US" dirty="0"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3065510"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smtClean="0">
                <a:solidFill>
                  <a:schemeClr val="bg1"/>
                </a:solidFill>
              </a:rPr>
              <a:t>2013 SAP AG or an SAP affiliate company.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smtClean="0">
              <a:solidFill>
                <a:schemeClr val="bg1"/>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png"/><Relationship Id="rId7" Type="http://schemas.openxmlformats.org/officeDocument/2006/relationships/image" Target="../media/image30.jpeg"/><Relationship Id="rId2" Type="http://schemas.openxmlformats.org/officeDocument/2006/relationships/image" Target="../media/image25.jpeg"/><Relationship Id="rId1" Type="http://schemas.openxmlformats.org/officeDocument/2006/relationships/slideLayout" Target="../slideLayouts/slideLayout10.xml"/><Relationship Id="rId6" Type="http://schemas.openxmlformats.org/officeDocument/2006/relationships/image" Target="../media/image29.png"/><Relationship Id="rId11" Type="http://schemas.openxmlformats.org/officeDocument/2006/relationships/image" Target="../media/image34.jpeg"/><Relationship Id="rId5" Type="http://schemas.openxmlformats.org/officeDocument/2006/relationships/image" Target="../media/image28.png"/><Relationship Id="rId10" Type="http://schemas.openxmlformats.org/officeDocument/2006/relationships/image" Target="../media/image33.jpeg"/><Relationship Id="rId4" Type="http://schemas.openxmlformats.org/officeDocument/2006/relationships/image" Target="../media/image27.png"/><Relationship Id="rId9" Type="http://schemas.openxmlformats.org/officeDocument/2006/relationships/image" Target="../media/image32.jpe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8.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32.jpeg"/><Relationship Id="rId13" Type="http://schemas.openxmlformats.org/officeDocument/2006/relationships/image" Target="../media/image45.png"/><Relationship Id="rId3" Type="http://schemas.openxmlformats.org/officeDocument/2006/relationships/image" Target="../media/image26.png"/><Relationship Id="rId7" Type="http://schemas.openxmlformats.org/officeDocument/2006/relationships/image" Target="../media/image31.jpeg"/><Relationship Id="rId12" Type="http://schemas.openxmlformats.org/officeDocument/2006/relationships/image" Target="../media/image33.jpeg"/><Relationship Id="rId2" Type="http://schemas.openxmlformats.org/officeDocument/2006/relationships/image" Target="../media/image27.png"/><Relationship Id="rId1" Type="http://schemas.openxmlformats.org/officeDocument/2006/relationships/slideLayout" Target="../slideLayouts/slideLayout10.xml"/><Relationship Id="rId6" Type="http://schemas.openxmlformats.org/officeDocument/2006/relationships/image" Target="../media/image30.jpeg"/><Relationship Id="rId11" Type="http://schemas.openxmlformats.org/officeDocument/2006/relationships/image" Target="../media/image44.jpeg"/><Relationship Id="rId5" Type="http://schemas.openxmlformats.org/officeDocument/2006/relationships/image" Target="../media/image28.png"/><Relationship Id="rId10" Type="http://schemas.openxmlformats.org/officeDocument/2006/relationships/image" Target="../media/image43.jpeg"/><Relationship Id="rId4" Type="http://schemas.openxmlformats.org/officeDocument/2006/relationships/image" Target="../media/image29.png"/><Relationship Id="rId9" Type="http://schemas.openxmlformats.org/officeDocument/2006/relationships/image" Target="../media/image34.jpeg"/></Relationships>
</file>

<file path=ppt/slides/_rels/slide24.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33.jpeg"/><Relationship Id="rId7" Type="http://schemas.openxmlformats.org/officeDocument/2006/relationships/image" Target="../media/image32.jpeg"/><Relationship Id="rId2" Type="http://schemas.openxmlformats.org/officeDocument/2006/relationships/image" Target="../media/image27.png"/><Relationship Id="rId1" Type="http://schemas.openxmlformats.org/officeDocument/2006/relationships/slideLayout" Target="../slideLayouts/slideLayout10.xml"/><Relationship Id="rId6" Type="http://schemas.openxmlformats.org/officeDocument/2006/relationships/image" Target="../media/image31.jpeg"/><Relationship Id="rId11" Type="http://schemas.openxmlformats.org/officeDocument/2006/relationships/image" Target="../media/image45.png"/><Relationship Id="rId5" Type="http://schemas.openxmlformats.org/officeDocument/2006/relationships/image" Target="../media/image30.jpeg"/><Relationship Id="rId10"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hyperlink" Target="http://www.youtube.com/watch?v=e4pUfNkrOa8" TargetMode="External"/><Relationship Id="rId7" Type="http://schemas.openxmlformats.org/officeDocument/2006/relationships/hyperlink" Target="https://wiki.wdf.sap.corp/wiki/display/NWI/SAP+Sailing+Program" TargetMode="External"/><Relationship Id="rId2" Type="http://schemas.openxmlformats.org/officeDocument/2006/relationships/hyperlink" Target="http://www.youtube.com/watch?v=PDYLMWiB0Uw" TargetMode="External"/><Relationship Id="rId1" Type="http://schemas.openxmlformats.org/officeDocument/2006/relationships/slideLayout" Target="../slideLayouts/slideLayout14.xml"/><Relationship Id="rId6" Type="http://schemas.openxmlformats.org/officeDocument/2006/relationships/hyperlink" Target="http://www.youtube.com/watch?v=BjvSUpv6A4A" TargetMode="External"/><Relationship Id="rId5" Type="http://schemas.openxmlformats.org/officeDocument/2006/relationships/hyperlink" Target="http://www.youtube.com/watch?v=8S2FOSWs_U0" TargetMode="External"/><Relationship Id="rId4" Type="http://schemas.openxmlformats.org/officeDocument/2006/relationships/hyperlink" Target="http://www.youtube.com/watch?v=w2hclkxZEoY"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jpe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1600x1066-IMG_6501.JPG"/>
          <p:cNvPicPr>
            <a:picLocks noChangeAspect="1"/>
          </p:cNvPicPr>
          <p:nvPr/>
        </p:nvPicPr>
        <p:blipFill>
          <a:blip r:embed="rId3" cstate="print"/>
          <a:stretch>
            <a:fillRect/>
          </a:stretch>
        </p:blipFill>
        <p:spPr>
          <a:xfrm>
            <a:off x="0" y="0"/>
            <a:ext cx="9144000" cy="6858000"/>
          </a:xfrm>
          <a:prstGeom prst="rect">
            <a:avLst/>
          </a:prstGeom>
        </p:spPr>
      </p:pic>
      <p:sp>
        <p:nvSpPr>
          <p:cNvPr id="5" name="Rectangle 4"/>
          <p:cNvSpPr/>
          <p:nvPr/>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descr="SAP_grad_R_pref.png"/>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28613"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t>SAP Sailing Analytics</a:t>
            </a:r>
            <a:endParaRPr lang="en-US" dirty="0"/>
          </a:p>
        </p:txBody>
      </p:sp>
      <p:sp>
        <p:nvSpPr>
          <p:cNvPr id="3" name="Subtitle 2"/>
          <p:cNvSpPr>
            <a:spLocks noGrp="1"/>
          </p:cNvSpPr>
          <p:nvPr>
            <p:ph type="subTitle" idx="1"/>
          </p:nvPr>
        </p:nvSpPr>
        <p:spPr>
          <a:xfrm>
            <a:off x="414000" y="1195070"/>
            <a:ext cx="6840000" cy="492443"/>
          </a:xfrm>
        </p:spPr>
        <p:txBody>
          <a:bodyPr/>
          <a:lstStyle/>
          <a:p>
            <a:r>
              <a:rPr lang="en-US" dirty="0" smtClean="0"/>
              <a:t>Software Architecture in a Showcase Set-Up</a:t>
            </a:r>
          </a:p>
          <a:p>
            <a:r>
              <a:rPr lang="en-US" dirty="0" smtClean="0"/>
              <a:t>Axel Uhl, Global Sponsorships</a:t>
            </a:r>
          </a:p>
          <a:p>
            <a:r>
              <a:rPr lang="en-US" dirty="0" smtClean="0"/>
              <a:t>September 16, 2013</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 Regatta Leaderboard Based on Live Tracking</a:t>
            </a:r>
            <a:endParaRPr lang="en-US" dirty="0"/>
          </a:p>
        </p:txBody>
      </p:sp>
      <p:pic>
        <p:nvPicPr>
          <p:cNvPr id="2051" name="Picture 3"/>
          <p:cNvPicPr>
            <a:picLocks noChangeAspect="1" noChangeArrowheads="1"/>
          </p:cNvPicPr>
          <p:nvPr/>
        </p:nvPicPr>
        <p:blipFill>
          <a:blip r:embed="rId2" cstate="print"/>
          <a:srcRect/>
          <a:stretch>
            <a:fillRect/>
          </a:stretch>
        </p:blipFill>
        <p:spPr bwMode="auto">
          <a:xfrm>
            <a:off x="613158" y="1315567"/>
            <a:ext cx="7958085" cy="4864552"/>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Post-Race Analytics</a:t>
            </a:r>
            <a:endParaRPr lang="en-US" dirty="0"/>
          </a:p>
        </p:txBody>
      </p:sp>
      <p:sp>
        <p:nvSpPr>
          <p:cNvPr id="3" name="Text Placeholder 2"/>
          <p:cNvSpPr>
            <a:spLocks noGrp="1"/>
          </p:cNvSpPr>
          <p:nvPr>
            <p:ph type="body" sz="quarter" idx="10"/>
          </p:nvPr>
        </p:nvSpPr>
        <p:spPr/>
        <p:txBody>
          <a:bodyPr/>
          <a:lstStyle/>
          <a:p>
            <a:r>
              <a:rPr lang="en-US" dirty="0" err="1" smtClean="0"/>
              <a:t>iPad</a:t>
            </a:r>
            <a:r>
              <a:rPr lang="en-US" dirty="0" smtClean="0"/>
              <a:t> and Desktop tools for analyzing large historic sail race database</a:t>
            </a: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347980" y="2621280"/>
            <a:ext cx="3995420" cy="2996565"/>
          </a:xfrm>
          <a:prstGeom prst="rect">
            <a:avLst/>
          </a:prstGeom>
          <a:noFill/>
          <a:ln w="9525">
            <a:noFill/>
            <a:miter lim="800000"/>
            <a:headEnd/>
            <a:tailEnd/>
          </a:ln>
          <a:effectLst/>
        </p:spPr>
      </p:pic>
      <p:pic>
        <p:nvPicPr>
          <p:cNvPr id="5"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516316" y="4084320"/>
            <a:ext cx="4305474" cy="23926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 name="Picture 5"/>
          <p:cNvPicPr/>
          <p:nvPr/>
        </p:nvPicPr>
        <p:blipFill>
          <a:blip r:embed="rId4" cstate="print"/>
          <a:stretch>
            <a:fillRect/>
          </a:stretch>
        </p:blipFill>
        <p:spPr>
          <a:xfrm>
            <a:off x="4511040" y="2017248"/>
            <a:ext cx="4305300" cy="202135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Architecture Cornerstones</a:t>
            </a:r>
          </a:p>
        </p:txBody>
      </p:sp>
      <p:pic>
        <p:nvPicPr>
          <p:cNvPr id="5" name="Picture 4" descr="1024x682-IMG_7131.JPG"/>
          <p:cNvPicPr>
            <a:picLocks noChangeAspect="1"/>
          </p:cNvPicPr>
          <p:nvPr/>
        </p:nvPicPr>
        <p:blipFill>
          <a:blip r:embed="rId3" cstate="print"/>
          <a:stretch>
            <a:fillRect/>
          </a:stretch>
        </p:blipFill>
        <p:spPr>
          <a:xfrm>
            <a:off x="5659025" y="419099"/>
            <a:ext cx="3151599" cy="4732021"/>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index.jpg"/>
          <p:cNvPicPr>
            <a:picLocks noChangeAspect="1"/>
          </p:cNvPicPr>
          <p:nvPr/>
        </p:nvPicPr>
        <p:blipFill>
          <a:blip r:embed="rId2" cstate="print"/>
          <a:stretch>
            <a:fillRect/>
          </a:stretch>
        </p:blipFill>
        <p:spPr>
          <a:xfrm>
            <a:off x="2828924" y="3062287"/>
            <a:ext cx="3676651" cy="2757488"/>
          </a:xfrm>
          <a:prstGeom prst="rect">
            <a:avLst/>
          </a:prstGeom>
        </p:spPr>
      </p:pic>
      <p:sp>
        <p:nvSpPr>
          <p:cNvPr id="2" name="Title 1"/>
          <p:cNvSpPr>
            <a:spLocks noGrp="1"/>
          </p:cNvSpPr>
          <p:nvPr>
            <p:ph type="title"/>
          </p:nvPr>
        </p:nvSpPr>
        <p:spPr/>
        <p:txBody>
          <a:bodyPr/>
          <a:lstStyle/>
          <a:p>
            <a:r>
              <a:rPr lang="en-US" dirty="0" smtClean="0"/>
              <a:t>SAP Sailing Analytics System Landscape and Data Flow</a:t>
            </a:r>
            <a:endParaRPr lang="en-US" dirty="0"/>
          </a:p>
        </p:txBody>
      </p:sp>
      <p:pic>
        <p:nvPicPr>
          <p:cNvPr id="3076"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sapsailing.com</a:t>
            </a:r>
            <a:endParaRPr lang="en-US" sz="1800" kern="0" dirty="0" smtClean="0">
              <a:ea typeface="Arial Unicode MS" pitchFamily="34" charset="-128"/>
              <a:cs typeface="Arial Unicode MS" pitchFamily="34" charset="-128"/>
            </a:endParaRPr>
          </a:p>
        </p:txBody>
      </p:sp>
      <p:pic>
        <p:nvPicPr>
          <p:cNvPr id="8" name="Picture 7"/>
          <p:cNvPicPr>
            <a:picLocks noChangeAspect="1" noChangeArrowheads="1"/>
          </p:cNvPicPr>
          <p:nvPr/>
        </p:nvPicPr>
        <p:blipFill>
          <a:blip r:embed="rId4" cstate="print"/>
          <a:srcRect/>
          <a:stretch>
            <a:fillRect/>
          </a:stretch>
        </p:blipFill>
        <p:spPr bwMode="auto">
          <a:xfrm>
            <a:off x="4008438" y="5329238"/>
            <a:ext cx="1219200" cy="923925"/>
          </a:xfrm>
          <a:prstGeom prst="rect">
            <a:avLst/>
          </a:prstGeom>
          <a:noFill/>
          <a:ln w="9525">
            <a:noFill/>
            <a:miter lim="800000"/>
            <a:headEnd/>
            <a:tailEnd/>
          </a:ln>
        </p:spPr>
      </p:pic>
      <p:pic>
        <p:nvPicPr>
          <p:cNvPr id="9" name="Picture 446"/>
          <p:cNvPicPr>
            <a:picLocks noChangeAspect="1" noChangeArrowheads="1"/>
          </p:cNvPicPr>
          <p:nvPr/>
        </p:nvPicPr>
        <p:blipFill>
          <a:blip r:embed="rId5" cstate="print"/>
          <a:srcRect/>
          <a:stretch>
            <a:fillRect/>
          </a:stretch>
        </p:blipFill>
        <p:spPr bwMode="auto">
          <a:xfrm>
            <a:off x="650876" y="1362075"/>
            <a:ext cx="513130" cy="885825"/>
          </a:xfrm>
          <a:prstGeom prst="rect">
            <a:avLst/>
          </a:prstGeom>
          <a:noFill/>
          <a:ln w="9525">
            <a:noFill/>
            <a:miter lim="800000"/>
            <a:headEnd/>
            <a:tailEnd/>
          </a:ln>
        </p:spPr>
      </p:pic>
      <p:pic>
        <p:nvPicPr>
          <p:cNvPr id="10"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7286625" y="3086099"/>
            <a:ext cx="948374" cy="1876425"/>
          </a:xfrm>
          <a:prstGeom prst="rect">
            <a:avLst/>
          </a:prstGeom>
          <a:noFill/>
        </p:spPr>
      </p:pic>
      <p:pic>
        <p:nvPicPr>
          <p:cNvPr id="13" name="Picture 12" descr="tractraclogo.png"/>
          <p:cNvPicPr>
            <a:picLocks noChangeAspect="1"/>
          </p:cNvPicPr>
          <p:nvPr/>
        </p:nvPicPr>
        <p:blipFill>
          <a:blip r:embed="rId6" cstate="print"/>
          <a:stretch>
            <a:fillRect/>
          </a:stretch>
        </p:blipFill>
        <p:spPr>
          <a:xfrm>
            <a:off x="6915150" y="4467225"/>
            <a:ext cx="1828800" cy="438150"/>
          </a:xfrm>
          <a:prstGeom prst="rect">
            <a:avLst/>
          </a:prstGeom>
        </p:spPr>
      </p:pic>
      <p:pic>
        <p:nvPicPr>
          <p:cNvPr id="14" name="Picture 13" descr="8419866.jpg"/>
          <p:cNvPicPr>
            <a:picLocks noChangeAspect="1"/>
          </p:cNvPicPr>
          <p:nvPr/>
        </p:nvPicPr>
        <p:blipFill>
          <a:blip r:embed="rId7" cstate="print"/>
          <a:stretch>
            <a:fillRect/>
          </a:stretch>
        </p:blipFill>
        <p:spPr>
          <a:xfrm>
            <a:off x="396875" y="2654300"/>
            <a:ext cx="1060450" cy="1060450"/>
          </a:xfrm>
          <a:prstGeom prst="rect">
            <a:avLst/>
          </a:prstGeom>
        </p:spPr>
      </p:pic>
      <p:sp>
        <p:nvSpPr>
          <p:cNvPr id="15" name="TextBox 14"/>
          <p:cNvSpPr txBox="1"/>
          <p:nvPr/>
        </p:nvSpPr>
        <p:spPr>
          <a:xfrm>
            <a:off x="371475" y="3686175"/>
            <a:ext cx="115416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Toughbook</a:t>
            </a:r>
            <a:endParaRPr lang="en-US" sz="1800" kern="0" dirty="0" smtClean="0">
              <a:ea typeface="Arial Unicode MS" pitchFamily="34" charset="-128"/>
              <a:cs typeface="Arial Unicode MS" pitchFamily="34" charset="-128"/>
            </a:endParaRPr>
          </a:p>
        </p:txBody>
      </p:sp>
      <p:pic>
        <p:nvPicPr>
          <p:cNvPr id="16" name="Picture 15" descr="B313683.jpg"/>
          <p:cNvPicPr>
            <a:picLocks noChangeAspect="1"/>
          </p:cNvPicPr>
          <p:nvPr/>
        </p:nvPicPr>
        <p:blipFill>
          <a:blip r:embed="rId8" cstate="print"/>
          <a:stretch>
            <a:fillRect/>
          </a:stretch>
        </p:blipFill>
        <p:spPr>
          <a:xfrm>
            <a:off x="142876" y="4238626"/>
            <a:ext cx="1665242" cy="1657350"/>
          </a:xfrm>
          <a:prstGeom prst="trapezoid">
            <a:avLst/>
          </a:prstGeom>
          <a:scene3d>
            <a:camera prst="perspectiveRelaxed"/>
            <a:lightRig rig="threePt" dir="t"/>
          </a:scene3d>
        </p:spPr>
      </p:pic>
      <p:pic>
        <p:nvPicPr>
          <p:cNvPr id="17" name="Picture 16" descr="index.jpg"/>
          <p:cNvPicPr>
            <a:picLocks noChangeAspect="1"/>
          </p:cNvPicPr>
          <p:nvPr/>
        </p:nvPicPr>
        <p:blipFill>
          <a:blip r:embed="rId9" cstate="print"/>
          <a:stretch>
            <a:fillRect/>
          </a:stretch>
        </p:blipFill>
        <p:spPr>
          <a:xfrm>
            <a:off x="823912" y="4129087"/>
            <a:ext cx="386569" cy="309563"/>
          </a:xfrm>
          <a:prstGeom prst="rect">
            <a:avLst/>
          </a:prstGeom>
        </p:spPr>
      </p:pic>
      <p:sp>
        <p:nvSpPr>
          <p:cNvPr id="18" name="TextBox 17"/>
          <p:cNvSpPr txBox="1"/>
          <p:nvPr/>
        </p:nvSpPr>
        <p:spPr>
          <a:xfrm>
            <a:off x="266700" y="5572125"/>
            <a:ext cx="1500411"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Mobile hotspot</a:t>
            </a:r>
          </a:p>
        </p:txBody>
      </p:sp>
      <p:cxnSp>
        <p:nvCxnSpPr>
          <p:cNvPr id="20" name="Straight Arrow Connector 19"/>
          <p:cNvCxnSpPr>
            <a:stCxn id="9" idx="2"/>
            <a:endCxn id="14" idx="0"/>
          </p:cNvCxnSpPr>
          <p:nvPr/>
        </p:nvCxnSpPr>
        <p:spPr>
          <a:xfrm>
            <a:off x="907441" y="2247900"/>
            <a:ext cx="19659" cy="40640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219450" y="6162675"/>
            <a:ext cx="259045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GSM / GPS Boat Tracker</a:t>
            </a:r>
          </a:p>
        </p:txBody>
      </p:sp>
      <p:cxnSp>
        <p:nvCxnSpPr>
          <p:cNvPr id="27" name="Elbow Connector 26"/>
          <p:cNvCxnSpPr>
            <a:stCxn id="16" idx="3"/>
          </p:cNvCxnSpPr>
          <p:nvPr/>
        </p:nvCxnSpPr>
        <p:spPr>
          <a:xfrm flipV="1">
            <a:off x="1600949" y="2771775"/>
            <a:ext cx="2628151" cy="2295526"/>
          </a:xfrm>
          <a:prstGeom prst="bentConnector3">
            <a:avLst>
              <a:gd name="adj1" fmla="val 76819"/>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hape 34"/>
          <p:cNvCxnSpPr>
            <a:stCxn id="8" idx="0"/>
          </p:cNvCxnSpPr>
          <p:nvPr/>
        </p:nvCxnSpPr>
        <p:spPr>
          <a:xfrm rot="5400000" flipH="1" flipV="1">
            <a:off x="5597525" y="3449639"/>
            <a:ext cx="900113" cy="2859087"/>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4600575" y="3886200"/>
            <a:ext cx="275272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4600575" y="3000375"/>
            <a:ext cx="0" cy="88582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descr="choosing-web-browsers.jpg"/>
          <p:cNvPicPr>
            <a:picLocks noChangeAspect="1"/>
          </p:cNvPicPr>
          <p:nvPr/>
        </p:nvPicPr>
        <p:blipFill>
          <a:blip r:embed="rId10" cstate="print"/>
          <a:stretch>
            <a:fillRect/>
          </a:stretch>
        </p:blipFill>
        <p:spPr>
          <a:xfrm>
            <a:off x="6953250" y="1676400"/>
            <a:ext cx="981075" cy="981075"/>
          </a:xfrm>
          <a:prstGeom prst="rect">
            <a:avLst/>
          </a:prstGeom>
        </p:spPr>
      </p:pic>
      <p:cxnSp>
        <p:nvCxnSpPr>
          <p:cNvPr id="53" name="Elbow Connector 52"/>
          <p:cNvCxnSpPr/>
          <p:nvPr/>
        </p:nvCxnSpPr>
        <p:spPr>
          <a:xfrm>
            <a:off x="4905375" y="2752725"/>
            <a:ext cx="1009650" cy="914400"/>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895975" y="2276475"/>
            <a:ext cx="0" cy="13906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895975" y="2266950"/>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2352675" y="4724400"/>
            <a:ext cx="48731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UDP</a:t>
            </a:r>
          </a:p>
        </p:txBody>
      </p:sp>
      <p:sp>
        <p:nvSpPr>
          <p:cNvPr id="66" name="TextBox 65"/>
          <p:cNvSpPr txBox="1"/>
          <p:nvPr/>
        </p:nvSpPr>
        <p:spPr>
          <a:xfrm>
            <a:off x="1276350" y="4133850"/>
            <a:ext cx="48731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UDP</a:t>
            </a:r>
          </a:p>
        </p:txBody>
      </p:sp>
      <p:sp>
        <p:nvSpPr>
          <p:cNvPr id="68" name="TextBox 67"/>
          <p:cNvSpPr txBox="1"/>
          <p:nvPr/>
        </p:nvSpPr>
        <p:spPr>
          <a:xfrm>
            <a:off x="6096000" y="1952625"/>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HTTP</a:t>
            </a:r>
          </a:p>
        </p:txBody>
      </p:sp>
      <p:sp>
        <p:nvSpPr>
          <p:cNvPr id="72" name="TextBox 71"/>
          <p:cNvSpPr txBox="1"/>
          <p:nvPr/>
        </p:nvSpPr>
        <p:spPr>
          <a:xfrm>
            <a:off x="6410325" y="3609975"/>
            <a:ext cx="4616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TCP</a:t>
            </a:r>
          </a:p>
        </p:txBody>
      </p:sp>
      <p:sp>
        <p:nvSpPr>
          <p:cNvPr id="73" name="TextBox 72"/>
          <p:cNvSpPr txBox="1"/>
          <p:nvPr/>
        </p:nvSpPr>
        <p:spPr>
          <a:xfrm>
            <a:off x="6381750" y="4429125"/>
            <a:ext cx="4616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TCP</a:t>
            </a:r>
          </a:p>
        </p:txBody>
      </p:sp>
      <p:pic>
        <p:nvPicPr>
          <p:cNvPr id="30" name="Picture 29" descr="nick_strip.JPG"/>
          <p:cNvPicPr>
            <a:picLocks noChangeAspect="1"/>
          </p:cNvPicPr>
          <p:nvPr/>
        </p:nvPicPr>
        <p:blipFill>
          <a:blip r:embed="rId11" cstate="print"/>
          <a:stretch>
            <a:fillRect/>
          </a:stretch>
        </p:blipFill>
        <p:spPr>
          <a:xfrm>
            <a:off x="571500" y="2724150"/>
            <a:ext cx="723899" cy="542924"/>
          </a:xfrm>
          <a:prstGeom prst="rect">
            <a:avLst/>
          </a:prstGeom>
        </p:spPr>
      </p:pic>
      <p:sp>
        <p:nvSpPr>
          <p:cNvPr id="31" name="TextBox 30"/>
          <p:cNvSpPr txBox="1"/>
          <p:nvPr/>
        </p:nvSpPr>
        <p:spPr>
          <a:xfrm>
            <a:off x="1628775" y="2819400"/>
            <a:ext cx="1077218"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Expedition</a:t>
            </a:r>
          </a:p>
        </p:txBody>
      </p:sp>
      <p:cxnSp>
        <p:nvCxnSpPr>
          <p:cNvPr id="33" name="Straight Connector 32"/>
          <p:cNvCxnSpPr>
            <a:endCxn id="31" idx="1"/>
          </p:cNvCxnSpPr>
          <p:nvPr/>
        </p:nvCxnSpPr>
        <p:spPr>
          <a:xfrm flipV="1">
            <a:off x="914400" y="2957900"/>
            <a:ext cx="714375" cy="52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238250" y="4019550"/>
            <a:ext cx="9525" cy="50482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8"/>
                                        </p:tgtEl>
                                      </p:cBhvr>
                                    </p:animEffect>
                                    <p:set>
                                      <p:cBhvr>
                                        <p:cTn id="7" dur="1" fill="hold">
                                          <p:stCondLst>
                                            <p:cond delay="999"/>
                                          </p:stCondLst>
                                        </p:cTn>
                                        <p:tgtEl>
                                          <p:spTgt spid="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00"/>
                                        <p:tgtEl>
                                          <p:spTgt spid="9"/>
                                        </p:tgtEl>
                                      </p:cBhvr>
                                    </p:animEffect>
                                    <p:set>
                                      <p:cBhvr>
                                        <p:cTn id="10" dur="1" fill="hold">
                                          <p:stCondLst>
                                            <p:cond delay="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ounded Rectangle 92"/>
          <p:cNvSpPr/>
          <p:nvPr/>
        </p:nvSpPr>
        <p:spPr bwMode="gray">
          <a:xfrm>
            <a:off x="245622" y="1322802"/>
            <a:ext cx="4401282" cy="5181599"/>
          </a:xfrm>
          <a:prstGeom prst="roundRect">
            <a:avLst/>
          </a:prstGeom>
          <a:solidFill>
            <a:srgbClr val="E7F4D8"/>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87" name="Rounded Rectangle 86"/>
          <p:cNvSpPr/>
          <p:nvPr/>
        </p:nvSpPr>
        <p:spPr bwMode="gray">
          <a:xfrm>
            <a:off x="4946072" y="1322801"/>
            <a:ext cx="4036259" cy="5181599"/>
          </a:xfrm>
          <a:prstGeom prst="roundRect">
            <a:avLst/>
          </a:prstGeom>
          <a:solidFill>
            <a:srgbClr val="FFEBB9"/>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33" name="Straight Arrow Connector 32"/>
          <p:cNvCxnSpPr>
            <a:stCxn id="1027" idx="0"/>
            <a:endCxn id="40" idx="2"/>
          </p:cNvCxnSpPr>
          <p:nvPr/>
        </p:nvCxnSpPr>
        <p:spPr>
          <a:xfrm flipV="1">
            <a:off x="1622829" y="4140820"/>
            <a:ext cx="982952" cy="67373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45" idx="0"/>
            <a:endCxn id="40" idx="2"/>
          </p:cNvCxnSpPr>
          <p:nvPr/>
        </p:nvCxnSpPr>
        <p:spPr>
          <a:xfrm flipH="1" flipV="1">
            <a:off x="2605781" y="4140820"/>
            <a:ext cx="1140236" cy="67304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40" idx="0"/>
            <a:endCxn id="1026" idx="2"/>
          </p:cNvCxnSpPr>
          <p:nvPr/>
        </p:nvCxnSpPr>
        <p:spPr>
          <a:xfrm flipH="1" flipV="1">
            <a:off x="2605780" y="2864754"/>
            <a:ext cx="1" cy="39986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SAP Sailing Analytics and Additional Components</a:t>
            </a:r>
            <a:endParaRPr lang="en-US" sz="2000" b="0" dirty="0"/>
          </a:p>
        </p:txBody>
      </p:sp>
      <p:sp>
        <p:nvSpPr>
          <p:cNvPr id="15" name="TextBox 14"/>
          <p:cNvSpPr txBox="1"/>
          <p:nvPr/>
        </p:nvSpPr>
        <p:spPr>
          <a:xfrm rot="16200000">
            <a:off x="-143745" y="2946131"/>
            <a:ext cx="1179908" cy="238367"/>
          </a:xfrm>
          <a:prstGeom prst="roundRect">
            <a:avLst/>
          </a:prstGeom>
        </p:spPr>
        <p:style>
          <a:lnRef idx="1">
            <a:schemeClr val="dk1"/>
          </a:lnRef>
          <a:fillRef idx="3">
            <a:schemeClr val="dk1"/>
          </a:fillRef>
          <a:effectRef idx="2">
            <a:schemeClr val="dk1"/>
          </a:effectRef>
          <a:fontRef idx="minor">
            <a:schemeClr val="lt1"/>
          </a:fontRef>
        </p:style>
        <p:txBody>
          <a:bodyPr wrap="square" lIns="0" tIns="0" rIns="0" bIns="0" rtlCol="0">
            <a:spAutoFit/>
          </a:bodyPr>
          <a:lstStyle/>
          <a:p>
            <a:pPr algn="ctr" fontAlgn="base">
              <a:spcBef>
                <a:spcPct val="50000"/>
              </a:spcBef>
              <a:spcAft>
                <a:spcPct val="0"/>
              </a:spcAft>
              <a:buClr>
                <a:srgbClr val="F0AB00"/>
              </a:buClr>
              <a:buSzPct val="80000"/>
            </a:pPr>
            <a:r>
              <a:rPr lang="de-DE" sz="1400" kern="0" dirty="0" smtClean="0">
                <a:ea typeface="Arial Unicode MS" pitchFamily="34" charset="-128"/>
                <a:cs typeface="Arial Unicode MS" pitchFamily="34" charset="-128"/>
              </a:rPr>
              <a:t>GPS Tracking</a:t>
            </a:r>
          </a:p>
        </p:txBody>
      </p:sp>
      <p:cxnSp>
        <p:nvCxnSpPr>
          <p:cNvPr id="17" name="Straight Arrow Connector 16"/>
          <p:cNvCxnSpPr>
            <a:stCxn id="15" idx="2"/>
            <a:endCxn id="40" idx="1"/>
          </p:cNvCxnSpPr>
          <p:nvPr/>
        </p:nvCxnSpPr>
        <p:spPr>
          <a:xfrm>
            <a:off x="565393" y="3065315"/>
            <a:ext cx="1240287" cy="6374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rot="1671739">
            <a:off x="772366" y="3117587"/>
            <a:ext cx="807913"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kern="0" dirty="0" smtClean="0">
                <a:ea typeface="Arial Unicode MS" pitchFamily="34" charset="-128"/>
                <a:cs typeface="Arial Unicode MS" pitchFamily="34" charset="-128"/>
              </a:rPr>
              <a:t>GPS Data</a:t>
            </a:r>
          </a:p>
        </p:txBody>
      </p:sp>
      <p:sp>
        <p:nvSpPr>
          <p:cNvPr id="19" name="Flowchart: Magnetic Disk 18"/>
          <p:cNvSpPr/>
          <p:nvPr/>
        </p:nvSpPr>
        <p:spPr bwMode="gray">
          <a:xfrm>
            <a:off x="5390529" y="3938144"/>
            <a:ext cx="911587" cy="1097389"/>
          </a:xfrm>
          <a:prstGeom prst="flowChartMagneticDisk">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de-DE" sz="1600" i="0" u="none" strike="noStrike" kern="0" cap="none" spc="0" normalizeH="0" baseline="0" noProof="0" dirty="0" smtClean="0">
                <a:ln>
                  <a:noFill/>
                </a:ln>
                <a:effectLst/>
                <a:uLnTx/>
                <a:uFillTx/>
                <a:ea typeface="Arial Unicode MS" pitchFamily="34" charset="-128"/>
                <a:cs typeface="Arial Unicode MS" pitchFamily="34" charset="-128"/>
              </a:rPr>
              <a:t>SAP HANA</a:t>
            </a:r>
          </a:p>
        </p:txBody>
      </p:sp>
      <p:sp>
        <p:nvSpPr>
          <p:cNvPr id="22" name="Rounded Rectangle 21"/>
          <p:cNvSpPr/>
          <p:nvPr/>
        </p:nvSpPr>
        <p:spPr bwMode="gray">
          <a:xfrm>
            <a:off x="5046222" y="2679972"/>
            <a:ext cx="1600201" cy="737123"/>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de-DE" sz="1600" b="0" i="0" u="none" strike="noStrike" kern="0" cap="none" spc="0" normalizeH="0" baseline="0" noProof="0" dirty="0" smtClean="0">
                <a:ln>
                  <a:noFill/>
                </a:ln>
                <a:effectLst/>
                <a:uLnTx/>
                <a:uFillTx/>
                <a:ea typeface="Arial Unicode MS" pitchFamily="34" charset="-128"/>
                <a:cs typeface="Arial Unicode MS" pitchFamily="34" charset="-128"/>
              </a:rPr>
              <a:t>SAP BI</a:t>
            </a:r>
            <a:r>
              <a:rPr kumimoji="0" lang="de-DE" sz="1600" b="0" i="0" u="none" strike="noStrike" kern="0" cap="none" spc="0" normalizeH="0" noProof="0" dirty="0" smtClean="0">
                <a:ln>
                  <a:noFill/>
                </a:ln>
                <a:effectLst/>
                <a:uLnTx/>
                <a:uFillTx/>
                <a:ea typeface="Arial Unicode MS" pitchFamily="34" charset="-128"/>
                <a:cs typeface="Arial Unicode MS" pitchFamily="34" charset="-128"/>
              </a:rPr>
              <a:t> </a:t>
            </a:r>
            <a:r>
              <a:rPr lang="de-DE" sz="1600" kern="0" dirty="0" err="1" smtClean="0">
                <a:ea typeface="Arial Unicode MS" pitchFamily="34" charset="-128"/>
                <a:cs typeface="Arial Unicode MS" pitchFamily="34" charset="-128"/>
              </a:rPr>
              <a:t>Platform</a:t>
            </a:r>
            <a:endParaRPr lang="de-DE" sz="1600" kern="0" dirty="0" smtClean="0">
              <a:ea typeface="Arial Unicode MS" pitchFamily="34" charset="-128"/>
              <a:cs typeface="Arial Unicode MS" pitchFamily="34" charset="-128"/>
            </a:endParaRPr>
          </a:p>
        </p:txBody>
      </p:sp>
      <p:cxnSp>
        <p:nvCxnSpPr>
          <p:cNvPr id="23" name="Straight Arrow Connector 22"/>
          <p:cNvCxnSpPr>
            <a:stCxn id="19" idx="1"/>
            <a:endCxn id="22" idx="2"/>
          </p:cNvCxnSpPr>
          <p:nvPr/>
        </p:nvCxnSpPr>
        <p:spPr>
          <a:xfrm flipV="1">
            <a:off x="5846323" y="3417095"/>
            <a:ext cx="0" cy="5210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22" idx="3"/>
            <a:endCxn id="72" idx="1"/>
          </p:cNvCxnSpPr>
          <p:nvPr/>
        </p:nvCxnSpPr>
        <p:spPr>
          <a:xfrm>
            <a:off x="6646423" y="3048534"/>
            <a:ext cx="465203"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7111626" y="2259916"/>
            <a:ext cx="1870705"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smtClean="0">
                <a:ea typeface="Arial Unicode MS" pitchFamily="34" charset="-128"/>
                <a:cs typeface="Arial Unicode MS" pitchFamily="34" charset="-128"/>
              </a:rPr>
              <a:t>SAP </a:t>
            </a:r>
            <a:r>
              <a:rPr lang="de-DE" sz="1400" b="1" kern="0" dirty="0" err="1" smtClean="0">
                <a:ea typeface="Arial Unicode MS" pitchFamily="34" charset="-128"/>
                <a:cs typeface="Arial Unicode MS" pitchFamily="34" charset="-128"/>
              </a:rPr>
              <a:t>BusinessObjects</a:t>
            </a:r>
            <a:endParaRPr lang="de-DE" sz="1400" b="1" kern="0" dirty="0" smtClean="0">
              <a:ea typeface="Arial Unicode MS" pitchFamily="34" charset="-128"/>
              <a:cs typeface="Arial Unicode MS" pitchFamily="34" charset="-128"/>
            </a:endParaRPr>
          </a:p>
        </p:txBody>
      </p:sp>
      <p:cxnSp>
        <p:nvCxnSpPr>
          <p:cNvPr id="28" name="Straight Arrow Connector 27"/>
          <p:cNvCxnSpPr>
            <a:stCxn id="22" idx="3"/>
            <a:endCxn id="71" idx="1"/>
          </p:cNvCxnSpPr>
          <p:nvPr/>
        </p:nvCxnSpPr>
        <p:spPr>
          <a:xfrm>
            <a:off x="6646423" y="3048534"/>
            <a:ext cx="465203" cy="135863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rot="16200000">
            <a:off x="-143745" y="4191600"/>
            <a:ext cx="1179908" cy="238367"/>
          </a:xfrm>
          <a:prstGeom prst="roundRect">
            <a:avLst/>
          </a:prstGeom>
        </p:spPr>
        <p:style>
          <a:lnRef idx="1">
            <a:schemeClr val="dk1"/>
          </a:lnRef>
          <a:fillRef idx="3">
            <a:schemeClr val="dk1"/>
          </a:fillRef>
          <a:effectRef idx="2">
            <a:schemeClr val="dk1"/>
          </a:effectRef>
          <a:fontRef idx="minor">
            <a:schemeClr val="lt1"/>
          </a:fontRef>
        </p:style>
        <p:txBody>
          <a:bodyPr wrap="square" lIns="0" tIns="0" rIns="0" bIns="0" rtlCol="0">
            <a:spAutoFit/>
          </a:bodyPr>
          <a:lstStyle/>
          <a:p>
            <a:pPr algn="ctr" fontAlgn="base">
              <a:spcBef>
                <a:spcPct val="50000"/>
              </a:spcBef>
              <a:spcAft>
                <a:spcPct val="0"/>
              </a:spcAft>
              <a:buClr>
                <a:srgbClr val="F0AB00"/>
              </a:buClr>
              <a:buSzPct val="80000"/>
            </a:pPr>
            <a:r>
              <a:rPr lang="de-DE" sz="1400" kern="0" dirty="0" smtClean="0">
                <a:ea typeface="Arial Unicode MS" pitchFamily="34" charset="-128"/>
                <a:cs typeface="Arial Unicode MS" pitchFamily="34" charset="-128"/>
              </a:rPr>
              <a:t>Wind Sensors</a:t>
            </a:r>
          </a:p>
        </p:txBody>
      </p:sp>
      <p:cxnSp>
        <p:nvCxnSpPr>
          <p:cNvPr id="42" name="Straight Arrow Connector 41"/>
          <p:cNvCxnSpPr>
            <a:stCxn id="38" idx="2"/>
            <a:endCxn id="40" idx="1"/>
          </p:cNvCxnSpPr>
          <p:nvPr/>
        </p:nvCxnSpPr>
        <p:spPr>
          <a:xfrm flipV="1">
            <a:off x="565393" y="3702717"/>
            <a:ext cx="1240287" cy="6080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rot="19878532">
            <a:off x="746680" y="4058381"/>
            <a:ext cx="83676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kern="0" dirty="0" smtClean="0">
                <a:ea typeface="Arial Unicode MS" pitchFamily="34" charset="-128"/>
                <a:cs typeface="Arial Unicode MS" pitchFamily="34" charset="-128"/>
              </a:rPr>
              <a:t>Wind Data</a:t>
            </a:r>
          </a:p>
        </p:txBody>
      </p:sp>
      <p:pic>
        <p:nvPicPr>
          <p:cNvPr id="71"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111626" y="3913602"/>
            <a:ext cx="1776288" cy="9871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72" name="Picture 71"/>
          <p:cNvPicPr/>
          <p:nvPr/>
        </p:nvPicPr>
        <p:blipFill>
          <a:blip r:embed="rId4" cstate="print"/>
          <a:stretch>
            <a:fillRect/>
          </a:stretch>
        </p:blipFill>
        <p:spPr>
          <a:xfrm>
            <a:off x="7111626" y="2541977"/>
            <a:ext cx="1350818" cy="1013114"/>
          </a:xfrm>
          <a:prstGeom prst="rect">
            <a:avLst/>
          </a:prstGeom>
        </p:spPr>
      </p:pic>
      <p:sp>
        <p:nvSpPr>
          <p:cNvPr id="126" name="TextBox 125"/>
          <p:cNvSpPr txBox="1"/>
          <p:nvPr/>
        </p:nvSpPr>
        <p:spPr>
          <a:xfrm>
            <a:off x="7101526" y="3555091"/>
            <a:ext cx="666849"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kern="0" dirty="0" smtClean="0">
                <a:ea typeface="Arial Unicode MS" pitchFamily="34" charset="-128"/>
                <a:cs typeface="Arial Unicode MS" pitchFamily="34" charset="-128"/>
              </a:rPr>
              <a:t>Explorer</a:t>
            </a:r>
          </a:p>
        </p:txBody>
      </p:sp>
      <p:sp>
        <p:nvSpPr>
          <p:cNvPr id="127" name="TextBox 126"/>
          <p:cNvSpPr txBox="1"/>
          <p:nvPr/>
        </p:nvSpPr>
        <p:spPr>
          <a:xfrm>
            <a:off x="7111626" y="4890617"/>
            <a:ext cx="965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kern="0" dirty="0" smtClean="0">
                <a:ea typeface="Arial Unicode MS" pitchFamily="34" charset="-128"/>
                <a:cs typeface="Arial Unicode MS" pitchFamily="34" charset="-128"/>
              </a:rPr>
              <a:t>Dashboards</a:t>
            </a:r>
          </a:p>
        </p:txBody>
      </p:sp>
      <p:pic>
        <p:nvPicPr>
          <p:cNvPr id="1026" name="Picture 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520052" y="1676034"/>
            <a:ext cx="2171455" cy="11887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787654" y="4814559"/>
            <a:ext cx="1670350" cy="914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1" name="TextBox 40"/>
          <p:cNvSpPr txBox="1"/>
          <p:nvPr/>
        </p:nvSpPr>
        <p:spPr>
          <a:xfrm>
            <a:off x="1520052" y="1374054"/>
            <a:ext cx="1731243"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smtClean="0">
                <a:ea typeface="Arial Unicode MS" pitchFamily="34" charset="-128"/>
                <a:cs typeface="Arial Unicode MS" pitchFamily="34" charset="-128"/>
              </a:rPr>
              <a:t>LIVE &amp; Replay Mode</a:t>
            </a:r>
          </a:p>
        </p:txBody>
      </p:sp>
      <p:sp>
        <p:nvSpPr>
          <p:cNvPr id="43" name="TextBox 42"/>
          <p:cNvSpPr txBox="1"/>
          <p:nvPr/>
        </p:nvSpPr>
        <p:spPr>
          <a:xfrm>
            <a:off x="787658" y="5731762"/>
            <a:ext cx="1502014"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smtClean="0">
                <a:ea typeface="Arial Unicode MS" pitchFamily="34" charset="-128"/>
                <a:cs typeface="Arial Unicode MS" pitchFamily="34" charset="-128"/>
              </a:rPr>
              <a:t>Regatta </a:t>
            </a:r>
            <a:r>
              <a:rPr lang="de-DE" sz="1400" b="1" kern="0" dirty="0" err="1" smtClean="0">
                <a:ea typeface="Arial Unicode MS" pitchFamily="34" charset="-128"/>
                <a:cs typeface="Arial Unicode MS" pitchFamily="34" charset="-128"/>
              </a:rPr>
              <a:t>Overview</a:t>
            </a:r>
            <a:endParaRPr lang="de-DE" sz="1400" b="1" kern="0" dirty="0" smtClean="0">
              <a:ea typeface="Arial Unicode MS" pitchFamily="34" charset="-128"/>
              <a:cs typeface="Arial Unicode MS" pitchFamily="34" charset="-128"/>
            </a:endParaRPr>
          </a:p>
        </p:txBody>
      </p:sp>
      <p:pic>
        <p:nvPicPr>
          <p:cNvPr id="45" name="Picture 3"/>
          <p:cNvPicPr>
            <a:picLocks noChangeAspect="1" noChangeArrowheads="1"/>
          </p:cNvPicPr>
          <p:nvPr/>
        </p:nvPicPr>
        <p:blipFill>
          <a:blip r:embed="rId7" cstate="print"/>
          <a:srcRect/>
          <a:stretch>
            <a:fillRect/>
          </a:stretch>
        </p:blipFill>
        <p:spPr bwMode="auto">
          <a:xfrm>
            <a:off x="3011952" y="4813862"/>
            <a:ext cx="1468130" cy="914400"/>
          </a:xfrm>
          <a:prstGeom prst="rect">
            <a:avLst/>
          </a:prstGeom>
          <a:ln>
            <a:noFill/>
          </a:ln>
          <a:effectLst/>
        </p:spPr>
      </p:pic>
      <p:cxnSp>
        <p:nvCxnSpPr>
          <p:cNvPr id="94" name="Straight Arrow Connector 93"/>
          <p:cNvCxnSpPr>
            <a:stCxn id="40" idx="3"/>
          </p:cNvCxnSpPr>
          <p:nvPr/>
        </p:nvCxnSpPr>
        <p:spPr>
          <a:xfrm flipV="1">
            <a:off x="3405881" y="3702716"/>
            <a:ext cx="1540191"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2845129" y="5745476"/>
            <a:ext cx="1801775"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err="1" smtClean="0">
                <a:ea typeface="Arial Unicode MS" pitchFamily="34" charset="-128"/>
                <a:cs typeface="Arial Unicode MS" pitchFamily="34" charset="-128"/>
              </a:rPr>
              <a:t>Race</a:t>
            </a:r>
            <a:r>
              <a:rPr lang="de-DE" sz="1400" b="1" kern="0" dirty="0" smtClean="0">
                <a:ea typeface="Arial Unicode MS" pitchFamily="34" charset="-128"/>
                <a:cs typeface="Arial Unicode MS" pitchFamily="34" charset="-128"/>
              </a:rPr>
              <a:t> </a:t>
            </a:r>
            <a:r>
              <a:rPr lang="de-DE" sz="1400" b="1" kern="0" dirty="0" err="1" smtClean="0">
                <a:ea typeface="Arial Unicode MS" pitchFamily="34" charset="-128"/>
                <a:cs typeface="Arial Unicode MS" pitchFamily="34" charset="-128"/>
              </a:rPr>
              <a:t>Committee</a:t>
            </a:r>
            <a:r>
              <a:rPr lang="de-DE" sz="1400" b="1" kern="0" dirty="0" smtClean="0">
                <a:ea typeface="Arial Unicode MS" pitchFamily="34" charset="-128"/>
                <a:cs typeface="Arial Unicode MS" pitchFamily="34" charset="-128"/>
              </a:rPr>
              <a:t> App</a:t>
            </a:r>
          </a:p>
        </p:txBody>
      </p:sp>
      <p:cxnSp>
        <p:nvCxnSpPr>
          <p:cNvPr id="56" name="Straight Arrow Connector 55"/>
          <p:cNvCxnSpPr>
            <a:stCxn id="45" idx="1"/>
            <a:endCxn id="1027" idx="3"/>
          </p:cNvCxnSpPr>
          <p:nvPr/>
        </p:nvCxnSpPr>
        <p:spPr>
          <a:xfrm flipH="1">
            <a:off x="2458004" y="5271062"/>
            <a:ext cx="553948" cy="697"/>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40" name="Rounded Rectangle 39"/>
          <p:cNvSpPr/>
          <p:nvPr/>
        </p:nvSpPr>
        <p:spPr bwMode="gray">
          <a:xfrm>
            <a:off x="1805680" y="3264614"/>
            <a:ext cx="1600201" cy="876206"/>
          </a:xfrm>
          <a:prstGeom prst="roundRect">
            <a:avLst/>
          </a:prstGeom>
          <a:ln>
            <a:headEnd/>
            <a:tailEnd/>
          </a:ln>
        </p:spPr>
        <p:style>
          <a:lnRef idx="1">
            <a:schemeClr val="accent4"/>
          </a:lnRef>
          <a:fillRef idx="3">
            <a:schemeClr val="accent4"/>
          </a:fillRef>
          <a:effectRef idx="2">
            <a:schemeClr val="accent4"/>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de-DE" sz="1600" b="0" i="0" u="none" strike="noStrike" kern="0" cap="none" spc="0" normalizeH="0" baseline="0" noProof="0" dirty="0" smtClean="0">
                <a:ln>
                  <a:noFill/>
                </a:ln>
                <a:effectLst/>
                <a:uLnTx/>
                <a:uFillTx/>
                <a:ea typeface="Arial Unicode MS" pitchFamily="34" charset="-128"/>
                <a:cs typeface="Arial Unicode MS" pitchFamily="34" charset="-128"/>
              </a:rPr>
              <a:t>SAP </a:t>
            </a:r>
            <a:r>
              <a:rPr kumimoji="0" lang="de-DE" sz="1600" b="0" i="0" u="none" strike="noStrike" kern="0" cap="none" spc="0" normalizeH="0" baseline="0" noProof="0" dirty="0" err="1" smtClean="0">
                <a:ln>
                  <a:noFill/>
                </a:ln>
                <a:effectLst/>
                <a:uLnTx/>
                <a:uFillTx/>
                <a:ea typeface="Arial Unicode MS" pitchFamily="34" charset="-128"/>
                <a:cs typeface="Arial Unicode MS" pitchFamily="34" charset="-128"/>
              </a:rPr>
              <a:t>Sailing</a:t>
            </a:r>
            <a:r>
              <a:rPr kumimoji="0" lang="de-DE" sz="1600" b="0" i="0" u="none" strike="noStrike" kern="0" cap="none" spc="0" normalizeH="0" noProof="0" dirty="0" smtClean="0">
                <a:ln>
                  <a:noFill/>
                </a:ln>
                <a:effectLst/>
                <a:uLnTx/>
                <a:uFillTx/>
                <a:ea typeface="Arial Unicode MS" pitchFamily="34" charset="-128"/>
                <a:cs typeface="Arial Unicode MS" pitchFamily="34" charset="-128"/>
              </a:rPr>
              <a:t> </a:t>
            </a:r>
            <a:r>
              <a:rPr kumimoji="0" lang="de-DE" sz="1600" b="0" i="0" u="none" strike="noStrike" kern="0" cap="none" spc="0" normalizeH="0" noProof="0" dirty="0" err="1" smtClean="0">
                <a:ln>
                  <a:noFill/>
                </a:ln>
                <a:effectLst/>
                <a:uLnTx/>
                <a:uFillTx/>
                <a:ea typeface="Arial Unicode MS" pitchFamily="34" charset="-128"/>
                <a:cs typeface="Arial Unicode MS" pitchFamily="34" charset="-128"/>
              </a:rPr>
              <a:t>Analytics</a:t>
            </a:r>
            <a:endParaRPr kumimoji="0" lang="de-DE" sz="1600"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00" name="TextBox 99"/>
          <p:cNvSpPr txBox="1"/>
          <p:nvPr/>
        </p:nvSpPr>
        <p:spPr>
          <a:xfrm>
            <a:off x="787658" y="6212754"/>
            <a:ext cx="3388317"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b="1" i="1" kern="0" dirty="0" smtClean="0">
                <a:solidFill>
                  <a:schemeClr val="accent4"/>
                </a:solidFill>
                <a:ea typeface="Arial Unicode MS" pitchFamily="34" charset="-128"/>
                <a:cs typeface="Arial Unicode MS" pitchFamily="34" charset="-128"/>
              </a:rPr>
              <a:t>LIVE</a:t>
            </a:r>
          </a:p>
        </p:txBody>
      </p:sp>
      <p:sp>
        <p:nvSpPr>
          <p:cNvPr id="101" name="TextBox 100"/>
          <p:cNvSpPr txBox="1"/>
          <p:nvPr/>
        </p:nvSpPr>
        <p:spPr>
          <a:xfrm>
            <a:off x="5270042" y="6208281"/>
            <a:ext cx="3388317"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b="1" i="1" kern="0" dirty="0" smtClean="0">
                <a:solidFill>
                  <a:srgbClr val="C49500"/>
                </a:solidFill>
                <a:ea typeface="Arial Unicode MS" pitchFamily="34" charset="-128"/>
                <a:cs typeface="Arial Unicode MS" pitchFamily="34" charset="-128"/>
              </a:rPr>
              <a:t>Post-</a:t>
            </a:r>
            <a:r>
              <a:rPr lang="de-DE" b="1" i="1" kern="0" dirty="0" err="1" smtClean="0">
                <a:solidFill>
                  <a:srgbClr val="C49500"/>
                </a:solidFill>
                <a:ea typeface="Arial Unicode MS" pitchFamily="34" charset="-128"/>
                <a:cs typeface="Arial Unicode MS" pitchFamily="34" charset="-128"/>
              </a:rPr>
              <a:t>Race</a:t>
            </a:r>
            <a:endParaRPr lang="de-DE" b="1" i="1" kern="0" dirty="0" smtClean="0">
              <a:solidFill>
                <a:srgbClr val="C49500"/>
              </a:solidFill>
              <a:ea typeface="Arial Unicode MS" pitchFamily="34" charset="-128"/>
              <a:cs typeface="Arial Unicode MS" pitchFamily="34" charset="-128"/>
            </a:endParaRPr>
          </a:p>
        </p:txBody>
      </p:sp>
    </p:spTree>
    <p:extLst>
      <p:ext uri="{BB962C8B-B14F-4D97-AF65-F5344CB8AC3E}">
        <p14:creationId xmlns="" xmlns:p14="http://schemas.microsoft.com/office/powerpoint/2010/main" val="377320856"/>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3" cstate="print"/>
          <a:srcRect/>
          <a:stretch>
            <a:fillRect/>
          </a:stretch>
        </p:blipFill>
        <p:spPr bwMode="auto">
          <a:xfrm>
            <a:off x="6589713" y="2185988"/>
            <a:ext cx="1219200" cy="92392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Web Application Architecture, Basic Principles</a:t>
            </a:r>
            <a:endParaRPr lang="en-US" dirty="0"/>
          </a:p>
        </p:txBody>
      </p:sp>
      <p:sp>
        <p:nvSpPr>
          <p:cNvPr id="3" name="Text Placeholder 2"/>
          <p:cNvSpPr>
            <a:spLocks noGrp="1"/>
          </p:cNvSpPr>
          <p:nvPr>
            <p:ph type="body" sz="quarter" idx="10"/>
          </p:nvPr>
        </p:nvSpPr>
        <p:spPr>
          <a:xfrm>
            <a:off x="324000" y="1505725"/>
            <a:ext cx="8494713" cy="4610364"/>
          </a:xfrm>
        </p:spPr>
        <p:txBody>
          <a:bodyPr/>
          <a:lstStyle/>
          <a:p>
            <a:pPr lvl="1"/>
            <a:r>
              <a:rPr lang="en-US" dirty="0" smtClean="0"/>
              <a:t>Java with OSGi/Equinox to record and analyze live data</a:t>
            </a:r>
          </a:p>
          <a:p>
            <a:pPr lvl="2"/>
            <a:r>
              <a:rPr lang="en-US" dirty="0" smtClean="0"/>
              <a:t>Insert-only; queries aggregate on the fly</a:t>
            </a:r>
          </a:p>
          <a:p>
            <a:pPr lvl="2"/>
            <a:r>
              <a:rPr lang="en-US" dirty="0" smtClean="0"/>
              <a:t>Parallel aggregations for different key figures per query</a:t>
            </a:r>
          </a:p>
          <a:p>
            <a:pPr lvl="1"/>
            <a:r>
              <a:rPr lang="en-US" dirty="0" smtClean="0"/>
              <a:t>Embedded Jetty as Servlet/</a:t>
            </a:r>
            <a:r>
              <a:rPr lang="en-US" dirty="0" err="1" smtClean="0"/>
              <a:t>RESTlet</a:t>
            </a:r>
            <a:r>
              <a:rPr lang="en-US" dirty="0" smtClean="0"/>
              <a:t> container</a:t>
            </a:r>
          </a:p>
          <a:p>
            <a:pPr lvl="2"/>
            <a:r>
              <a:rPr lang="en-US" dirty="0" smtClean="0"/>
              <a:t>Using OSGi Web Bundles</a:t>
            </a:r>
          </a:p>
          <a:p>
            <a:pPr lvl="1"/>
            <a:r>
              <a:rPr lang="en-US" dirty="0" smtClean="0"/>
              <a:t>Apache as reverse proxy talking to several Java instances</a:t>
            </a:r>
          </a:p>
          <a:p>
            <a:pPr lvl="1"/>
            <a:r>
              <a:rPr lang="en-US" dirty="0" smtClean="0"/>
              <a:t>Google Web Toolkit (GWT)</a:t>
            </a:r>
          </a:p>
          <a:p>
            <a:pPr lvl="2"/>
            <a:r>
              <a:rPr lang="en-US" dirty="0" smtClean="0"/>
              <a:t>Cross-browser web application development in Java</a:t>
            </a:r>
          </a:p>
          <a:p>
            <a:pPr lvl="2"/>
            <a:r>
              <a:rPr lang="en-US" dirty="0" smtClean="0"/>
              <a:t>Easy code sharing between client and server</a:t>
            </a:r>
          </a:p>
          <a:p>
            <a:pPr lvl="2"/>
            <a:r>
              <a:rPr lang="en-US" dirty="0" smtClean="0"/>
              <a:t>Refactoring and debugging made easy</a:t>
            </a:r>
          </a:p>
          <a:p>
            <a:pPr lvl="1"/>
            <a:r>
              <a:rPr lang="en-US" dirty="0" smtClean="0"/>
              <a:t>REST/JSON interfaces for “gateway” services, JAX-RS</a:t>
            </a:r>
          </a:p>
          <a:p>
            <a:pPr lvl="2"/>
            <a:r>
              <a:rPr lang="en-US" dirty="0" smtClean="0"/>
              <a:t>Used by partners for integration with their web sites</a:t>
            </a:r>
          </a:p>
          <a:p>
            <a:pPr lvl="2"/>
            <a:r>
              <a:rPr lang="en-US" dirty="0" smtClean="0"/>
              <a:t>Used by mobile applications</a:t>
            </a:r>
          </a:p>
          <a:p>
            <a:pPr lvl="2"/>
            <a:r>
              <a:rPr lang="en-US" dirty="0" smtClean="0"/>
              <a:t>Used for extraction into HANA, showcasing BOBJ Explorer</a:t>
            </a:r>
          </a:p>
          <a:p>
            <a:pPr lvl="1"/>
            <a:r>
              <a:rPr lang="en-US" dirty="0" err="1" smtClean="0"/>
              <a:t>Git</a:t>
            </a:r>
            <a:r>
              <a:rPr lang="en-US" dirty="0" smtClean="0"/>
              <a:t>, </a:t>
            </a:r>
            <a:r>
              <a:rPr lang="en-US" dirty="0" err="1" smtClean="0"/>
              <a:t>JUnit</a:t>
            </a:r>
            <a:r>
              <a:rPr lang="en-US" dirty="0" smtClean="0"/>
              <a:t>, Maven, Hudson, Selenium, </a:t>
            </a:r>
            <a:r>
              <a:rPr lang="en-US" dirty="0" err="1" smtClean="0"/>
              <a:t>MongoDB</a:t>
            </a:r>
            <a:endParaRPr lang="en-US" dirty="0" smtClean="0"/>
          </a:p>
        </p:txBody>
      </p:sp>
      <p:pic>
        <p:nvPicPr>
          <p:cNvPr id="2050" name="Picture 2"/>
          <p:cNvPicPr>
            <a:picLocks noChangeAspect="1" noChangeArrowheads="1"/>
          </p:cNvPicPr>
          <p:nvPr/>
        </p:nvPicPr>
        <p:blipFill>
          <a:blip r:embed="rId4" cstate="print"/>
          <a:srcRect/>
          <a:stretch>
            <a:fillRect/>
          </a:stretch>
        </p:blipFill>
        <p:spPr bwMode="auto">
          <a:xfrm>
            <a:off x="6896100" y="3870314"/>
            <a:ext cx="1937146" cy="2078237"/>
          </a:xfrm>
          <a:prstGeom prst="rect">
            <a:avLst/>
          </a:prstGeom>
          <a:noFill/>
          <a:ln w="9525">
            <a:noFill/>
            <a:miter lim="800000"/>
            <a:headEnd/>
            <a:tailEnd/>
          </a:ln>
          <a:effectLst/>
        </p:spPr>
      </p:pic>
      <p:pic>
        <p:nvPicPr>
          <p:cNvPr id="6" name="Picture 446"/>
          <p:cNvPicPr>
            <a:picLocks noChangeAspect="1" noChangeArrowheads="1"/>
          </p:cNvPicPr>
          <p:nvPr/>
        </p:nvPicPr>
        <p:blipFill>
          <a:blip r:embed="rId5" cstate="print"/>
          <a:srcRect/>
          <a:stretch>
            <a:fillRect/>
          </a:stretch>
        </p:blipFill>
        <p:spPr bwMode="auto">
          <a:xfrm>
            <a:off x="7870825" y="1676400"/>
            <a:ext cx="904875" cy="1562100"/>
          </a:xfrm>
          <a:prstGeom prst="rect">
            <a:avLst/>
          </a:prstGeom>
          <a:noFill/>
          <a:ln w="9525">
            <a:noFill/>
            <a:miter lim="800000"/>
            <a:headEnd/>
            <a:tailEnd/>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5"/>
                                        </p:tgtEl>
                                      </p:cBhvr>
                                    </p:animEffect>
                                    <p:set>
                                      <p:cBhvr>
                                        <p:cTn id="7" dur="1" fill="hold">
                                          <p:stCondLst>
                                            <p:cond delay="999"/>
                                          </p:stCondLst>
                                        </p:cTn>
                                        <p:tgtEl>
                                          <p:spTgt spid="5"/>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00"/>
                                        <p:tgtEl>
                                          <p:spTgt spid="6"/>
                                        </p:tgtEl>
                                      </p:cBhvr>
                                    </p:animEffect>
                                    <p:set>
                                      <p:cBhvr>
                                        <p:cTn id="10"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Caching and Locking in a Highly Concurrent Environment</a:t>
            </a:r>
          </a:p>
        </p:txBody>
      </p:sp>
      <p:sp>
        <p:nvSpPr>
          <p:cNvPr id="4" name="Picture Placeholder 3"/>
          <p:cNvSpPr>
            <a:spLocks noGrp="1"/>
          </p:cNvSpPr>
          <p:nvPr>
            <p:ph type="pic" sz="quarter" idx="11"/>
          </p:nvPr>
        </p:nvSpPr>
        <p:spPr/>
      </p:sp>
      <p:pic>
        <p:nvPicPr>
          <p:cNvPr id="4101" name="Picture 5"/>
          <p:cNvPicPr>
            <a:picLocks noChangeAspect="1" noChangeArrowheads="1"/>
          </p:cNvPicPr>
          <p:nvPr/>
        </p:nvPicPr>
        <p:blipFill>
          <a:blip r:embed="rId3" cstate="print"/>
          <a:srcRect/>
          <a:stretch>
            <a:fillRect/>
          </a:stretch>
        </p:blipFill>
        <p:spPr bwMode="auto">
          <a:xfrm>
            <a:off x="332509" y="165107"/>
            <a:ext cx="8501149" cy="213474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Computations Easily Run in Parallel</a:t>
            </a:r>
            <a:endParaRPr lang="en-US" dirty="0"/>
          </a:p>
        </p:txBody>
      </p:sp>
      <p:sp>
        <p:nvSpPr>
          <p:cNvPr id="3" name="Text Placeholder 2"/>
          <p:cNvSpPr>
            <a:spLocks noGrp="1"/>
          </p:cNvSpPr>
          <p:nvPr>
            <p:ph type="body" sz="quarter" idx="10"/>
          </p:nvPr>
        </p:nvSpPr>
        <p:spPr>
          <a:xfrm>
            <a:off x="382994" y="1406011"/>
            <a:ext cx="8494713" cy="4847305"/>
          </a:xfrm>
        </p:spPr>
        <p:txBody>
          <a:bodyPr/>
          <a:lstStyle/>
          <a:p>
            <a:pPr lvl="1"/>
            <a:r>
              <a:rPr lang="en-US" dirty="0" smtClean="0"/>
              <a:t>The calculations populating each red box are executed in one task.</a:t>
            </a:r>
          </a:p>
          <a:p>
            <a:pPr lvl="1"/>
            <a:r>
              <a:rPr lang="en-US" dirty="0" smtClean="0"/>
              <a:t>Each task is assigned to an Executor and can run concurrently.</a:t>
            </a:r>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r>
              <a:rPr lang="en-US" dirty="0" smtClean="0"/>
              <a:t>However, sensor feeds compete with reading tasks for data structure locks.</a:t>
            </a:r>
          </a:p>
        </p:txBody>
      </p:sp>
      <p:pic>
        <p:nvPicPr>
          <p:cNvPr id="5122" name="Picture 2"/>
          <p:cNvPicPr>
            <a:picLocks noChangeAspect="1" noChangeArrowheads="1"/>
          </p:cNvPicPr>
          <p:nvPr/>
        </p:nvPicPr>
        <p:blipFill>
          <a:blip r:embed="rId3" cstate="print"/>
          <a:srcRect/>
          <a:stretch>
            <a:fillRect/>
          </a:stretch>
        </p:blipFill>
        <p:spPr bwMode="auto">
          <a:xfrm>
            <a:off x="442453" y="2432307"/>
            <a:ext cx="8219768" cy="2201174"/>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bwMode="gray">
          <a:xfrm>
            <a:off x="2497394" y="2851355"/>
            <a:ext cx="2949677" cy="216310"/>
          </a:xfrm>
          <a:prstGeom prst="rect">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6" name="Rectangle 5"/>
          <p:cNvSpPr/>
          <p:nvPr/>
        </p:nvSpPr>
        <p:spPr bwMode="gray">
          <a:xfrm>
            <a:off x="5412659" y="3288889"/>
            <a:ext cx="3062747" cy="240891"/>
          </a:xfrm>
          <a:prstGeom prst="rect">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7" name="Rectangle 6"/>
          <p:cNvSpPr/>
          <p:nvPr/>
        </p:nvSpPr>
        <p:spPr bwMode="gray">
          <a:xfrm>
            <a:off x="2480109" y="3715943"/>
            <a:ext cx="2947298" cy="240891"/>
          </a:xfrm>
          <a:prstGeom prst="rect">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8" name="Rectangle 7"/>
          <p:cNvSpPr/>
          <p:nvPr/>
        </p:nvSpPr>
        <p:spPr bwMode="gray">
          <a:xfrm>
            <a:off x="3733722" y="1429953"/>
            <a:ext cx="838278" cy="240891"/>
          </a:xfrm>
          <a:prstGeom prst="rect">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Growing Complexity, Growing Data, More Users</a:t>
            </a:r>
            <a:endParaRPr lang="en-US" dirty="0"/>
          </a:p>
        </p:txBody>
      </p:sp>
      <p:sp>
        <p:nvSpPr>
          <p:cNvPr id="3" name="Text Placeholder 2"/>
          <p:cNvSpPr>
            <a:spLocks noGrp="1"/>
          </p:cNvSpPr>
          <p:nvPr>
            <p:ph type="body" sz="quarter" idx="10"/>
          </p:nvPr>
        </p:nvSpPr>
        <p:spPr/>
        <p:txBody>
          <a:bodyPr/>
          <a:lstStyle/>
          <a:p>
            <a:pPr lvl="0"/>
            <a:r>
              <a:rPr lang="en-US" dirty="0" smtClean="0"/>
              <a:t>5o5 Worlds 2012, La Rochelle, France</a:t>
            </a:r>
          </a:p>
          <a:p>
            <a:pPr lvl="2"/>
            <a:r>
              <a:rPr lang="en-US" dirty="0" smtClean="0"/>
              <a:t>~190 boats in one fleet, racing concurrently for two hours/race</a:t>
            </a:r>
          </a:p>
          <a:p>
            <a:pPr lvl="2"/>
            <a:r>
              <a:rPr lang="en-US" dirty="0" smtClean="0"/>
              <a:t>In addition to commentary, several users in VIP lounge and on</a:t>
            </a:r>
            <a:br>
              <a:rPr lang="en-US" dirty="0" smtClean="0"/>
            </a:br>
            <a:r>
              <a:rPr lang="en-US" dirty="0" smtClean="0"/>
              <a:t>tablet devices</a:t>
            </a:r>
          </a:p>
          <a:p>
            <a:r>
              <a:rPr lang="en-US" dirty="0" smtClean="0"/>
              <a:t>Where “insert-only” and “aggregate on the fly” bit us</a:t>
            </a:r>
          </a:p>
          <a:p>
            <a:pPr lvl="1"/>
            <a:r>
              <a:rPr lang="en-US" dirty="0" smtClean="0"/>
              <a:t>Simple example: distance traveled for one competitor</a:t>
            </a:r>
          </a:p>
          <a:p>
            <a:pPr lvl="2"/>
            <a:r>
              <a:rPr lang="en-US" dirty="0" smtClean="0"/>
              <a:t>Find first fix at or after start line passing</a:t>
            </a:r>
          </a:p>
          <a:p>
            <a:pPr lvl="2"/>
            <a:r>
              <a:rPr lang="en-US" dirty="0" smtClean="0"/>
              <a:t>Sum up great-circle distance to the next fix that’s not an outlier</a:t>
            </a:r>
          </a:p>
          <a:p>
            <a:pPr lvl="2"/>
            <a:r>
              <a:rPr lang="en-US" dirty="0" smtClean="0"/>
              <a:t>Do this for all fixes up to query time point or end of leg / race</a:t>
            </a:r>
          </a:p>
          <a:p>
            <a:pPr lvl="1"/>
            <a:r>
              <a:rPr lang="en-US" dirty="0" smtClean="0"/>
              <a:t>For a leader-board with c=number of competitors and f=number of fixes that’s O(c*f)</a:t>
            </a:r>
          </a:p>
          <a:p>
            <a:pPr lvl="2"/>
            <a:r>
              <a:rPr lang="en-US" dirty="0" smtClean="0"/>
              <a:t>And the price per operation is quite high as it involves trigonometric functions</a:t>
            </a:r>
          </a:p>
          <a:p>
            <a:pPr lvl="1"/>
            <a:r>
              <a:rPr lang="en-US" dirty="0" smtClean="0"/>
              <a:t>Leader-board re-calculation times now &gt;2s per request towards the end of a race</a:t>
            </a:r>
          </a:p>
          <a:p>
            <a:pPr lvl="1"/>
            <a:r>
              <a:rPr lang="en-US" dirty="0" smtClean="0"/>
              <a:t>More users started accessing our stuff </a:t>
            </a:r>
            <a:r>
              <a:rPr lang="en-US" dirty="0" smtClean="0">
                <a:sym typeface="Wingdings" pitchFamily="2" charset="2"/>
              </a:rPr>
              <a:t> many similar expensive requests</a:t>
            </a:r>
            <a:endParaRPr lang="en-US" dirty="0" smtClean="0"/>
          </a:p>
        </p:txBody>
      </p:sp>
      <p:pic>
        <p:nvPicPr>
          <p:cNvPr id="6146" name="Picture 2"/>
          <p:cNvPicPr>
            <a:picLocks noChangeAspect="1" noChangeArrowheads="1"/>
          </p:cNvPicPr>
          <p:nvPr/>
        </p:nvPicPr>
        <p:blipFill>
          <a:blip r:embed="rId3" cstate="print"/>
          <a:srcRect/>
          <a:stretch>
            <a:fillRect/>
          </a:stretch>
        </p:blipFill>
        <p:spPr bwMode="auto">
          <a:xfrm>
            <a:off x="6371303" y="1305745"/>
            <a:ext cx="2576052" cy="2246493"/>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 Caching</a:t>
            </a:r>
            <a:endParaRPr lang="en-US" dirty="0"/>
          </a:p>
        </p:txBody>
      </p:sp>
      <p:sp>
        <p:nvSpPr>
          <p:cNvPr id="3" name="Text Placeholder 2"/>
          <p:cNvSpPr>
            <a:spLocks noGrp="1"/>
          </p:cNvSpPr>
          <p:nvPr>
            <p:ph type="body" sz="quarter" idx="10"/>
          </p:nvPr>
        </p:nvSpPr>
        <p:spPr/>
        <p:txBody>
          <a:bodyPr/>
          <a:lstStyle/>
          <a:p>
            <a:r>
              <a:rPr lang="en-US" dirty="0" smtClean="0"/>
              <a:t>Major Nightmare, Pandora’s Box</a:t>
            </a:r>
          </a:p>
          <a:p>
            <a:pPr lvl="2"/>
            <a:r>
              <a:rPr lang="en-US" dirty="0" smtClean="0"/>
              <a:t>For each cached result, need to know </a:t>
            </a:r>
            <a:r>
              <a:rPr lang="en-US" u="sng" dirty="0" smtClean="0"/>
              <a:t>when to invalidate</a:t>
            </a:r>
            <a:r>
              <a:rPr lang="en-US" dirty="0" smtClean="0"/>
              <a:t> cache.</a:t>
            </a:r>
          </a:p>
          <a:p>
            <a:pPr lvl="2"/>
            <a:r>
              <a:rPr lang="en-US" dirty="0" smtClean="0"/>
              <a:t>Calculation rule changes </a:t>
            </a:r>
            <a:r>
              <a:rPr lang="en-US" dirty="0" smtClean="0">
                <a:sym typeface="Wingdings" pitchFamily="2" charset="2"/>
              </a:rPr>
              <a:t> invalidation logic needs to change</a:t>
            </a:r>
            <a:br>
              <a:rPr lang="en-US" dirty="0" smtClean="0">
                <a:sym typeface="Wingdings" pitchFamily="2" charset="2"/>
              </a:rPr>
            </a:br>
            <a:r>
              <a:rPr lang="en-US" dirty="0" smtClean="0">
                <a:sym typeface="Wingdings" pitchFamily="2" charset="2"/>
              </a:rPr>
              <a:t>accordingly</a:t>
            </a:r>
          </a:p>
          <a:p>
            <a:pPr lvl="2"/>
            <a:r>
              <a:rPr lang="en-US" dirty="0" smtClean="0">
                <a:sym typeface="Wingdings" pitchFamily="2" charset="2"/>
              </a:rPr>
              <a:t>Feels like re-building Excel…</a:t>
            </a:r>
          </a:p>
          <a:p>
            <a:pPr lvl="2"/>
            <a:r>
              <a:rPr lang="en-US" dirty="0" smtClean="0">
                <a:sym typeface="Wingdings" pitchFamily="2" charset="2"/>
              </a:rPr>
              <a:t>…but seems inevitable to us when calculations on raw data become more complex and number of concurrent users goes up.</a:t>
            </a:r>
          </a:p>
          <a:p>
            <a:r>
              <a:rPr lang="en-US" dirty="0" smtClean="0">
                <a:sym typeface="Wingdings" pitchFamily="2" charset="2"/>
              </a:rPr>
              <a:t>Cache Invalidation with Out-of-Order Delivery</a:t>
            </a:r>
          </a:p>
          <a:p>
            <a:pPr lvl="1"/>
            <a:r>
              <a:rPr lang="en-US" dirty="0" smtClean="0">
                <a:sym typeface="Wingdings" pitchFamily="2" charset="2"/>
              </a:rPr>
              <a:t>Tricky as one needs to know the cached scope affected by a single fix.</a:t>
            </a:r>
          </a:p>
          <a:p>
            <a:pPr lvl="1"/>
            <a:r>
              <a:rPr lang="en-US" dirty="0" smtClean="0">
                <a:sym typeface="Wingdings" pitchFamily="2" charset="2"/>
              </a:rPr>
              <a:t>Example:</a:t>
            </a:r>
          </a:p>
          <a:p>
            <a:pPr lvl="2"/>
            <a:r>
              <a:rPr lang="en-US" dirty="0" smtClean="0"/>
              <a:t>Wind is calculated as weighted average 15s before and after the requested time point.</a:t>
            </a:r>
          </a:p>
          <a:p>
            <a:pPr lvl="2"/>
            <a:r>
              <a:rPr lang="en-US" dirty="0" smtClean="0"/>
              <a:t>A new wind fix will affect the average for 15s before and after its time point.</a:t>
            </a:r>
          </a:p>
        </p:txBody>
      </p:sp>
      <p:pic>
        <p:nvPicPr>
          <p:cNvPr id="4098" name="Picture 2"/>
          <p:cNvPicPr>
            <a:picLocks noChangeAspect="1" noChangeArrowheads="1"/>
          </p:cNvPicPr>
          <p:nvPr/>
        </p:nvPicPr>
        <p:blipFill>
          <a:blip r:embed="rId2" cstate="print"/>
          <a:srcRect/>
          <a:stretch>
            <a:fillRect/>
          </a:stretch>
        </p:blipFill>
        <p:spPr bwMode="auto">
          <a:xfrm>
            <a:off x="6762750" y="1466850"/>
            <a:ext cx="2076450" cy="125143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r>
              <a:rPr lang="en-US" dirty="0" smtClean="0"/>
              <a:t>Introduction to SAP Global Sponsorships and SAP Sailing Analytics</a:t>
            </a:r>
          </a:p>
          <a:p>
            <a:r>
              <a:rPr lang="en-US" dirty="0" smtClean="0"/>
              <a:t>Architectural Cornerstones</a:t>
            </a:r>
          </a:p>
          <a:p>
            <a:pPr lvl="1"/>
            <a:r>
              <a:rPr lang="en-US" dirty="0" smtClean="0"/>
              <a:t>Java and OSGi, </a:t>
            </a:r>
            <a:r>
              <a:rPr lang="en-US" dirty="0" err="1" smtClean="0"/>
              <a:t>Git</a:t>
            </a:r>
            <a:r>
              <a:rPr lang="en-US" dirty="0" smtClean="0"/>
              <a:t>, Maven, </a:t>
            </a:r>
            <a:r>
              <a:rPr lang="en-US" dirty="0" err="1" smtClean="0"/>
              <a:t>MongoDB</a:t>
            </a:r>
            <a:endParaRPr lang="en-US" dirty="0" smtClean="0"/>
          </a:p>
          <a:p>
            <a:pPr lvl="1"/>
            <a:r>
              <a:rPr lang="en-US" dirty="0" smtClean="0"/>
              <a:t>Recording and Analyzing Real-World Data in Memory with Java</a:t>
            </a:r>
          </a:p>
          <a:p>
            <a:r>
              <a:rPr lang="en-US" dirty="0" smtClean="0"/>
              <a:t>Caching and Locking in a Highly Concurrent Environment</a:t>
            </a:r>
          </a:p>
          <a:p>
            <a:r>
              <a:rPr lang="en-US" dirty="0" smtClean="0"/>
              <a:t>Scaling an In-Memory Architecture with Replication</a:t>
            </a:r>
          </a:p>
          <a:p>
            <a:pPr lvl="1"/>
            <a:endParaRPr lang="en-US"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Effort Caching</a:t>
            </a:r>
            <a:endParaRPr lang="en-US" dirty="0"/>
          </a:p>
        </p:txBody>
      </p:sp>
      <p:sp>
        <p:nvSpPr>
          <p:cNvPr id="3" name="Text Placeholder 2"/>
          <p:cNvSpPr>
            <a:spLocks noGrp="1"/>
          </p:cNvSpPr>
          <p:nvPr>
            <p:ph type="body" sz="quarter" idx="10"/>
          </p:nvPr>
        </p:nvSpPr>
        <p:spPr/>
        <p:txBody>
          <a:bodyPr/>
          <a:lstStyle/>
          <a:p>
            <a:r>
              <a:rPr lang="en-US" dirty="0" smtClean="0"/>
              <a:t>All queries consider a time point with millisecond resolution.</a:t>
            </a:r>
          </a:p>
          <a:p>
            <a:pPr lvl="1"/>
            <a:r>
              <a:rPr lang="en-US" dirty="0" smtClean="0"/>
              <a:t>Makes cache hits pretty unlikely…</a:t>
            </a:r>
          </a:p>
          <a:p>
            <a:pPr lvl="1"/>
            <a:r>
              <a:rPr lang="en-US" dirty="0" smtClean="0"/>
              <a:t>…unless we manage to project some time points to a single time point</a:t>
            </a:r>
          </a:p>
          <a:p>
            <a:pPr lvl="2"/>
            <a:r>
              <a:rPr lang="en-US" dirty="0" smtClean="0"/>
              <a:t>Example: querying after last change of a race projects to end of the race (more or less)</a:t>
            </a:r>
          </a:p>
          <a:p>
            <a:r>
              <a:rPr lang="en-US" dirty="0" smtClean="0"/>
              <a:t>Consolidate all Live Access</a:t>
            </a:r>
          </a:p>
          <a:p>
            <a:pPr lvl="2"/>
            <a:r>
              <a:rPr lang="en-US" dirty="0" smtClean="0"/>
              <a:t>If a client asks for “live” data, it gets what the server has, no matter the “client time”</a:t>
            </a:r>
          </a:p>
          <a:p>
            <a:r>
              <a:rPr lang="en-US" dirty="0" smtClean="0"/>
              <a:t>New facts that need to invalidate a best-effort cache trigger re-calculation</a:t>
            </a:r>
          </a:p>
          <a:p>
            <a:pPr lvl="2"/>
            <a:r>
              <a:rPr lang="en-US" dirty="0" smtClean="0"/>
              <a:t>Clients continue to receive outdated results until re-calculation has finished.</a:t>
            </a:r>
          </a:p>
          <a:p>
            <a:pPr lvl="2"/>
            <a:r>
              <a:rPr lang="en-US" dirty="0" smtClean="0"/>
              <a:t>This way, </a:t>
            </a:r>
            <a:r>
              <a:rPr lang="en-US" u="sng" dirty="0" smtClean="0"/>
              <a:t>clients don’t block</a:t>
            </a:r>
            <a:r>
              <a:rPr lang="en-US" dirty="0" smtClean="0"/>
              <a:t> for the sometimes </a:t>
            </a:r>
            <a:r>
              <a:rPr lang="en-US" u="sng" dirty="0" smtClean="0"/>
              <a:t>expensive cache updates</a:t>
            </a:r>
            <a:r>
              <a:rPr lang="en-US" dirty="0" smtClean="0"/>
              <a:t>.</a:t>
            </a:r>
          </a:p>
          <a:p>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Locking ─ Obviously Needed with Concurrency</a:t>
            </a:r>
            <a:endParaRPr lang="en-US" dirty="0"/>
          </a:p>
        </p:txBody>
      </p:sp>
      <p:sp>
        <p:nvSpPr>
          <p:cNvPr id="3" name="Text Placeholder 2"/>
          <p:cNvSpPr>
            <a:spLocks noGrp="1"/>
          </p:cNvSpPr>
          <p:nvPr>
            <p:ph type="body" sz="quarter" idx="10"/>
          </p:nvPr>
        </p:nvSpPr>
        <p:spPr/>
        <p:txBody>
          <a:bodyPr/>
          <a:lstStyle/>
          <a:p>
            <a:r>
              <a:rPr lang="en-US" dirty="0" smtClean="0"/>
              <a:t>Use of </a:t>
            </a:r>
            <a:r>
              <a:rPr lang="en-US" dirty="0" smtClean="0">
                <a:latin typeface="Courier New" pitchFamily="49" charset="0"/>
                <a:cs typeface="Courier New" pitchFamily="49" charset="0"/>
              </a:rPr>
              <a:t>Synchronized…</a:t>
            </a:r>
            <a:r>
              <a:rPr lang="en-US" dirty="0" smtClean="0"/>
              <a:t> collections usually too expensive.</a:t>
            </a:r>
          </a:p>
          <a:p>
            <a:r>
              <a:rPr lang="en-US" dirty="0" smtClean="0"/>
              <a:t>Some consistency constraints exceed the scope of a single collection.</a:t>
            </a:r>
          </a:p>
          <a:p>
            <a:r>
              <a:rPr lang="en-US" dirty="0" err="1" smtClean="0"/>
              <a:t>ReentrantReadWriteLock</a:t>
            </a:r>
            <a:r>
              <a:rPr lang="en-US" dirty="0" smtClean="0"/>
              <a:t> Learnings:</a:t>
            </a:r>
          </a:p>
          <a:p>
            <a:pPr lvl="1"/>
            <a:r>
              <a:rPr lang="en-US" dirty="0" smtClean="0"/>
              <a:t>Works much better than </a:t>
            </a:r>
            <a:r>
              <a:rPr lang="en-US" b="1" dirty="0" smtClean="0">
                <a:latin typeface="Courier New" pitchFamily="49" charset="0"/>
                <a:cs typeface="Courier New" pitchFamily="49" charset="0"/>
              </a:rPr>
              <a:t>synchronized</a:t>
            </a:r>
            <a:r>
              <a:rPr lang="en-US" dirty="0" smtClean="0"/>
              <a:t>, allowing for </a:t>
            </a:r>
            <a:r>
              <a:rPr lang="en-US" u="sng" dirty="0" smtClean="0"/>
              <a:t>concurrent reads</a:t>
            </a:r>
          </a:p>
          <a:p>
            <a:pPr lvl="1"/>
            <a:r>
              <a:rPr lang="en-US" dirty="0" smtClean="0"/>
              <a:t>Can use </a:t>
            </a:r>
            <a:r>
              <a:rPr lang="en-US" i="1" u="sng" dirty="0" smtClean="0"/>
              <a:t>fair</a:t>
            </a:r>
            <a:r>
              <a:rPr lang="en-US" dirty="0" smtClean="0"/>
              <a:t> locks where needed</a:t>
            </a:r>
          </a:p>
          <a:p>
            <a:pPr lvl="1"/>
            <a:r>
              <a:rPr lang="en-US" dirty="0" smtClean="0"/>
              <a:t>Example: course updates</a:t>
            </a:r>
          </a:p>
          <a:p>
            <a:pPr lvl="2"/>
            <a:r>
              <a:rPr lang="en-US" dirty="0" smtClean="0"/>
              <a:t>Compete with almost all reading operations</a:t>
            </a:r>
          </a:p>
          <a:p>
            <a:pPr lvl="2"/>
            <a:r>
              <a:rPr lang="en-US" dirty="0" smtClean="0"/>
              <a:t>If non-fair lock were used, course update would have to wait forever</a:t>
            </a:r>
          </a:p>
          <a:p>
            <a:pPr lvl="1"/>
            <a:r>
              <a:rPr lang="en-US" dirty="0" smtClean="0"/>
              <a:t>We find managing, maintaining and testing locking </a:t>
            </a:r>
            <a:r>
              <a:rPr lang="en-US" i="1" dirty="0" smtClean="0"/>
              <a:t>really hard</a:t>
            </a:r>
            <a:r>
              <a:rPr lang="en-US" dirty="0" smtClean="0"/>
              <a:t>.</a:t>
            </a:r>
          </a:p>
          <a:p>
            <a:pPr lvl="2"/>
            <a:r>
              <a:rPr lang="en-US" dirty="0" smtClean="0"/>
              <a:t>Tracing of long-waiting locks with readers’ and writer’s stack trace very helpful</a:t>
            </a:r>
          </a:p>
          <a:p>
            <a:pPr lvl="2"/>
            <a:r>
              <a:rPr lang="en-US" dirty="0" smtClean="0"/>
              <a:t>Cross-thread lock “inheritance” helpful for some concurrent patterns, e.g. “Future”</a:t>
            </a:r>
          </a:p>
          <a:p>
            <a:pPr lvl="1"/>
            <a:r>
              <a:rPr lang="en-US" dirty="0" smtClean="0"/>
              <a:t>Surprise, surprise: </a:t>
            </a:r>
            <a:r>
              <a:rPr lang="en-US" u="sng" dirty="0" smtClean="0"/>
              <a:t>Fair</a:t>
            </a:r>
            <a:r>
              <a:rPr lang="en-US" dirty="0" smtClean="0"/>
              <a:t> locks can lead to a “</a:t>
            </a:r>
            <a:r>
              <a:rPr lang="en-US" u="sng" dirty="0" smtClean="0"/>
              <a:t>read-read” deadlock!</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Scaling an In-Memory Architecture with Replication</a:t>
            </a:r>
          </a:p>
        </p:txBody>
      </p:sp>
      <p:pic>
        <p:nvPicPr>
          <p:cNvPr id="7" name="Picture 2" descr="C:\Users\d019534\AppData\Local\Microsoft\Windows\Temporary Internet Files\Content.IE5\M8B9MV8Z\273539_l_srgb_s_gl[1].jpg"/>
          <p:cNvPicPr>
            <a:picLocks noGrp="1" noChangeAspect="1" noChangeArrowheads="1"/>
          </p:cNvPicPr>
          <p:nvPr>
            <p:ph type="pic" sz="quarter" idx="11"/>
          </p:nvPr>
        </p:nvPicPr>
        <p:blipFill rotWithShape="1">
          <a:blip r:embed="rId3" cstate="screen">
            <a:extLst>
              <a:ext uri="{28A0092B-C50C-407E-A947-70E740481C1C}">
                <a14:useLocalDpi xmlns="" xmlns:a14="http://schemas.microsoft.com/office/drawing/2010/main"/>
              </a:ext>
            </a:extLst>
          </a:blip>
          <a:srcRect l="10" r="10"/>
          <a:stretch/>
        </p:blipFill>
        <p:spPr bwMode="auto">
          <a:prstGeom prst="rect">
            <a:avLst/>
          </a:prstGeom>
          <a:noFill/>
          <a:ln>
            <a:noFill/>
          </a:ln>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p:cNvSpPr/>
          <p:nvPr/>
        </p:nvSpPr>
        <p:spPr bwMode="gray">
          <a:xfrm>
            <a:off x="2153265" y="1288026"/>
            <a:ext cx="2989006" cy="5171768"/>
          </a:xfrm>
          <a:prstGeom prst="rect">
            <a:avLst/>
          </a:prstGeom>
          <a:solidFill>
            <a:srgbClr val="F0AB00">
              <a:alpha val="16078"/>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t>Replication for Scale-Out and Fault Tolerance</a:t>
            </a:r>
            <a:endParaRPr lang="en-US" dirty="0"/>
          </a:p>
        </p:txBody>
      </p:sp>
      <p:pic>
        <p:nvPicPr>
          <p:cNvPr id="7" name="Picture 6"/>
          <p:cNvPicPr>
            <a:picLocks noChangeAspect="1" noChangeArrowheads="1"/>
          </p:cNvPicPr>
          <p:nvPr/>
        </p:nvPicPr>
        <p:blipFill>
          <a:blip r:embed="rId2" cstate="print"/>
          <a:srcRect/>
          <a:stretch>
            <a:fillRect/>
          </a:stretch>
        </p:blipFill>
        <p:spPr bwMode="auto">
          <a:xfrm>
            <a:off x="458995" y="6125651"/>
            <a:ext cx="440931" cy="334143"/>
          </a:xfrm>
          <a:prstGeom prst="rect">
            <a:avLst/>
          </a:prstGeom>
          <a:noFill/>
          <a:ln w="9525">
            <a:noFill/>
            <a:miter lim="800000"/>
            <a:headEnd/>
            <a:tailEnd/>
          </a:ln>
        </p:spPr>
      </p:pic>
      <p:grpSp>
        <p:nvGrpSpPr>
          <p:cNvPr id="52" name="Group 51"/>
          <p:cNvGrpSpPr/>
          <p:nvPr/>
        </p:nvGrpSpPr>
        <p:grpSpPr>
          <a:xfrm>
            <a:off x="278379" y="4698590"/>
            <a:ext cx="793340" cy="974624"/>
            <a:chOff x="6915150" y="3086099"/>
            <a:chExt cx="1828800" cy="1876425"/>
          </a:xfrm>
        </p:grpSpPr>
        <p:pic>
          <p:nvPicPr>
            <p:cNvPr id="9"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7286625" y="3086099"/>
              <a:ext cx="948374" cy="1876425"/>
            </a:xfrm>
            <a:prstGeom prst="rect">
              <a:avLst/>
            </a:prstGeom>
            <a:noFill/>
          </p:spPr>
        </p:pic>
        <p:pic>
          <p:nvPicPr>
            <p:cNvPr id="10" name="Picture 9" descr="tractraclogo.png"/>
            <p:cNvPicPr>
              <a:picLocks noChangeAspect="1"/>
            </p:cNvPicPr>
            <p:nvPr/>
          </p:nvPicPr>
          <p:blipFill>
            <a:blip r:embed="rId4" cstate="print"/>
            <a:stretch>
              <a:fillRect/>
            </a:stretch>
          </p:blipFill>
          <p:spPr>
            <a:xfrm>
              <a:off x="6915150" y="4467225"/>
              <a:ext cx="1828800" cy="438150"/>
            </a:xfrm>
            <a:prstGeom prst="rect">
              <a:avLst/>
            </a:prstGeom>
          </p:spPr>
        </p:pic>
      </p:grpSp>
      <p:sp>
        <p:nvSpPr>
          <p:cNvPr id="26" name="TextBox 25"/>
          <p:cNvSpPr txBox="1"/>
          <p:nvPr/>
        </p:nvSpPr>
        <p:spPr>
          <a:xfrm>
            <a:off x="1428443" y="3770667"/>
            <a:ext cx="323807"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UDP</a:t>
            </a:r>
          </a:p>
        </p:txBody>
      </p:sp>
      <p:grpSp>
        <p:nvGrpSpPr>
          <p:cNvPr id="34" name="Group 33"/>
          <p:cNvGrpSpPr/>
          <p:nvPr/>
        </p:nvGrpSpPr>
        <p:grpSpPr>
          <a:xfrm>
            <a:off x="142877" y="1362076"/>
            <a:ext cx="1426553" cy="3170596"/>
            <a:chOff x="142876" y="1362075"/>
            <a:chExt cx="2666407" cy="4533901"/>
          </a:xfrm>
        </p:grpSpPr>
        <p:pic>
          <p:nvPicPr>
            <p:cNvPr id="8" name="Picture 446"/>
            <p:cNvPicPr>
              <a:picLocks noChangeAspect="1" noChangeArrowheads="1"/>
            </p:cNvPicPr>
            <p:nvPr/>
          </p:nvPicPr>
          <p:blipFill>
            <a:blip r:embed="rId5" cstate="print"/>
            <a:srcRect/>
            <a:stretch>
              <a:fillRect/>
            </a:stretch>
          </p:blipFill>
          <p:spPr bwMode="auto">
            <a:xfrm>
              <a:off x="650876" y="1362075"/>
              <a:ext cx="513130" cy="885825"/>
            </a:xfrm>
            <a:prstGeom prst="rect">
              <a:avLst/>
            </a:prstGeom>
            <a:noFill/>
            <a:ln w="9525">
              <a:noFill/>
              <a:miter lim="800000"/>
              <a:headEnd/>
              <a:tailEnd/>
            </a:ln>
          </p:spPr>
        </p:pic>
        <p:pic>
          <p:nvPicPr>
            <p:cNvPr id="11" name="Picture 10" descr="8419866.jpg"/>
            <p:cNvPicPr>
              <a:picLocks noChangeAspect="1"/>
            </p:cNvPicPr>
            <p:nvPr/>
          </p:nvPicPr>
          <p:blipFill>
            <a:blip r:embed="rId6" cstate="print"/>
            <a:stretch>
              <a:fillRect/>
            </a:stretch>
          </p:blipFill>
          <p:spPr>
            <a:xfrm>
              <a:off x="396875" y="2654300"/>
              <a:ext cx="1060450" cy="1060450"/>
            </a:xfrm>
            <a:prstGeom prst="rect">
              <a:avLst/>
            </a:prstGeom>
          </p:spPr>
        </p:pic>
        <p:sp>
          <p:nvSpPr>
            <p:cNvPr id="12" name="TextBox 11"/>
            <p:cNvSpPr txBox="1"/>
            <p:nvPr/>
          </p:nvSpPr>
          <p:spPr>
            <a:xfrm>
              <a:off x="371476" y="3686175"/>
              <a:ext cx="1264402"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Toughbook</a:t>
              </a:r>
              <a:endParaRPr lang="en-US" sz="1050" kern="0" dirty="0" smtClean="0">
                <a:ea typeface="Arial Unicode MS" pitchFamily="34" charset="-128"/>
                <a:cs typeface="Arial Unicode MS" pitchFamily="34" charset="-128"/>
              </a:endParaRPr>
            </a:p>
          </p:txBody>
        </p:sp>
        <p:pic>
          <p:nvPicPr>
            <p:cNvPr id="13" name="Picture 12" descr="B313683.jpg"/>
            <p:cNvPicPr>
              <a:picLocks noChangeAspect="1"/>
            </p:cNvPicPr>
            <p:nvPr/>
          </p:nvPicPr>
          <p:blipFill>
            <a:blip r:embed="rId7" cstate="print"/>
            <a:stretch>
              <a:fillRect/>
            </a:stretch>
          </p:blipFill>
          <p:spPr>
            <a:xfrm>
              <a:off x="142876" y="4238626"/>
              <a:ext cx="1665242" cy="1657350"/>
            </a:xfrm>
            <a:prstGeom prst="trapezoid">
              <a:avLst/>
            </a:prstGeom>
            <a:scene3d>
              <a:camera prst="perspectiveRelaxed"/>
              <a:lightRig rig="threePt" dir="t"/>
            </a:scene3d>
          </p:spPr>
        </p:pic>
        <p:pic>
          <p:nvPicPr>
            <p:cNvPr id="14" name="Picture 13" descr="index.jpg"/>
            <p:cNvPicPr>
              <a:picLocks noChangeAspect="1"/>
            </p:cNvPicPr>
            <p:nvPr/>
          </p:nvPicPr>
          <p:blipFill>
            <a:blip r:embed="rId8" cstate="print"/>
            <a:stretch>
              <a:fillRect/>
            </a:stretch>
          </p:blipFill>
          <p:spPr>
            <a:xfrm>
              <a:off x="823912" y="4129087"/>
              <a:ext cx="386569" cy="309563"/>
            </a:xfrm>
            <a:prstGeom prst="rect">
              <a:avLst/>
            </a:prstGeom>
          </p:spPr>
        </p:pic>
        <p:sp>
          <p:nvSpPr>
            <p:cNvPr id="15" name="TextBox 14"/>
            <p:cNvSpPr txBox="1"/>
            <p:nvPr/>
          </p:nvSpPr>
          <p:spPr>
            <a:xfrm>
              <a:off x="266700" y="5572125"/>
              <a:ext cx="1641926"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smtClean="0">
                  <a:ea typeface="Arial Unicode MS" pitchFamily="34" charset="-128"/>
                  <a:cs typeface="Arial Unicode MS" pitchFamily="34" charset="-128"/>
                </a:rPr>
                <a:t>Mobile hotspot</a:t>
              </a:r>
            </a:p>
          </p:txBody>
        </p:sp>
        <p:cxnSp>
          <p:nvCxnSpPr>
            <p:cNvPr id="16" name="Straight Arrow Connector 15"/>
            <p:cNvCxnSpPr>
              <a:stCxn id="8" idx="2"/>
              <a:endCxn id="11" idx="0"/>
            </p:cNvCxnSpPr>
            <p:nvPr/>
          </p:nvCxnSpPr>
          <p:spPr>
            <a:xfrm>
              <a:off x="907441" y="2247900"/>
              <a:ext cx="19659" cy="40640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238251" y="4133850"/>
              <a:ext cx="533327"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smtClean="0">
                  <a:ea typeface="Arial Unicode MS" pitchFamily="34" charset="-128"/>
                  <a:cs typeface="Arial Unicode MS" pitchFamily="34" charset="-128"/>
                </a:rPr>
                <a:t>UDP</a:t>
              </a:r>
            </a:p>
          </p:txBody>
        </p:sp>
        <p:pic>
          <p:nvPicPr>
            <p:cNvPr id="31" name="Picture 30" descr="nick_strip.JPG"/>
            <p:cNvPicPr>
              <a:picLocks noChangeAspect="1"/>
            </p:cNvPicPr>
            <p:nvPr/>
          </p:nvPicPr>
          <p:blipFill>
            <a:blip r:embed="rId9" cstate="print"/>
            <a:stretch>
              <a:fillRect/>
            </a:stretch>
          </p:blipFill>
          <p:spPr>
            <a:xfrm>
              <a:off x="571500" y="2724150"/>
              <a:ext cx="723899" cy="542924"/>
            </a:xfrm>
            <a:prstGeom prst="rect">
              <a:avLst/>
            </a:prstGeom>
          </p:spPr>
        </p:pic>
        <p:sp>
          <p:nvSpPr>
            <p:cNvPr id="32" name="TextBox 31"/>
            <p:cNvSpPr txBox="1"/>
            <p:nvPr/>
          </p:nvSpPr>
          <p:spPr>
            <a:xfrm>
              <a:off x="1628775" y="2819400"/>
              <a:ext cx="1180508"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smtClean="0">
                  <a:ea typeface="Arial Unicode MS" pitchFamily="34" charset="-128"/>
                  <a:cs typeface="Arial Unicode MS" pitchFamily="34" charset="-128"/>
                </a:rPr>
                <a:t>Expedition</a:t>
              </a:r>
            </a:p>
          </p:txBody>
        </p:sp>
        <p:cxnSp>
          <p:nvCxnSpPr>
            <p:cNvPr id="33" name="Straight Connector 32"/>
            <p:cNvCxnSpPr>
              <a:endCxn id="32" idx="1"/>
            </p:cNvCxnSpPr>
            <p:nvPr/>
          </p:nvCxnSpPr>
          <p:spPr>
            <a:xfrm flipV="1">
              <a:off x="914401" y="2934931"/>
              <a:ext cx="714374" cy="7497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2811106" y="3250791"/>
            <a:ext cx="894476" cy="1370371"/>
            <a:chOff x="3292886" y="2798507"/>
            <a:chExt cx="894476" cy="1370371"/>
          </a:xfrm>
        </p:grpSpPr>
        <p:grpSp>
          <p:nvGrpSpPr>
            <p:cNvPr id="35" name="Group 34"/>
            <p:cNvGrpSpPr/>
            <p:nvPr/>
          </p:nvGrpSpPr>
          <p:grpSpPr>
            <a:xfrm>
              <a:off x="3292886" y="2798507"/>
              <a:ext cx="894476" cy="1370371"/>
              <a:chOff x="3686175" y="1333500"/>
              <a:chExt cx="1925702" cy="2162174"/>
            </a:xfrm>
          </p:grpSpPr>
          <p:pic>
            <p:nvPicPr>
              <p:cNvPr id="5"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6" name="TextBox 5"/>
              <p:cNvSpPr txBox="1"/>
              <p:nvPr/>
            </p:nvSpPr>
            <p:spPr>
              <a:xfrm>
                <a:off x="3686175" y="1333500"/>
                <a:ext cx="1925702" cy="25494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sapsailing.com</a:t>
                </a:r>
                <a:endParaRPr lang="en-US" sz="1050" kern="0" dirty="0" smtClean="0">
                  <a:ea typeface="Arial Unicode MS" pitchFamily="34" charset="-128"/>
                  <a:cs typeface="Arial Unicode MS" pitchFamily="34" charset="-128"/>
                </a:endParaRPr>
              </a:p>
            </p:txBody>
          </p:sp>
        </p:grpSp>
        <p:sp>
          <p:nvSpPr>
            <p:cNvPr id="36" name="TextBox 35"/>
            <p:cNvSpPr txBox="1"/>
            <p:nvPr/>
          </p:nvSpPr>
          <p:spPr>
            <a:xfrm>
              <a:off x="3431458" y="3883742"/>
              <a:ext cx="546625"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ea typeface="Arial Unicode MS" pitchFamily="34" charset="-128"/>
                  <a:cs typeface="Arial Unicode MS" pitchFamily="34" charset="-128"/>
                </a:rPr>
                <a:t>master</a:t>
              </a:r>
            </a:p>
          </p:txBody>
        </p:sp>
      </p:grpSp>
      <p:sp>
        <p:nvSpPr>
          <p:cNvPr id="38" name="Rounded Rectangle 37"/>
          <p:cNvSpPr/>
          <p:nvPr/>
        </p:nvSpPr>
        <p:spPr bwMode="gray">
          <a:xfrm>
            <a:off x="3923090" y="4159047"/>
            <a:ext cx="1052051" cy="353961"/>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smtClean="0">
                <a:ln>
                  <a:noFill/>
                </a:ln>
                <a:effectLst/>
                <a:uLnTx/>
                <a:uFillTx/>
                <a:ea typeface="Arial Unicode MS" pitchFamily="34" charset="-128"/>
                <a:cs typeface="Arial Unicode MS" pitchFamily="34" charset="-128"/>
              </a:rPr>
              <a:t>Pound</a:t>
            </a:r>
          </a:p>
        </p:txBody>
      </p:sp>
      <p:cxnSp>
        <p:nvCxnSpPr>
          <p:cNvPr id="41" name="Straight Arrow Connector 40"/>
          <p:cNvCxnSpPr>
            <a:stCxn id="13" idx="3"/>
          </p:cNvCxnSpPr>
          <p:nvPr/>
        </p:nvCxnSpPr>
        <p:spPr>
          <a:xfrm flipV="1">
            <a:off x="922432" y="3952568"/>
            <a:ext cx="1919091" cy="60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2796358" y="1426907"/>
            <a:ext cx="894476" cy="1370371"/>
            <a:chOff x="3292886" y="2798507"/>
            <a:chExt cx="894476" cy="1370371"/>
          </a:xfrm>
        </p:grpSpPr>
        <p:grpSp>
          <p:nvGrpSpPr>
            <p:cNvPr id="43" name="Group 42"/>
            <p:cNvGrpSpPr/>
            <p:nvPr/>
          </p:nvGrpSpPr>
          <p:grpSpPr>
            <a:xfrm>
              <a:off x="3292886" y="2798507"/>
              <a:ext cx="894476" cy="1370371"/>
              <a:chOff x="3686175" y="1333500"/>
              <a:chExt cx="1925702" cy="2162174"/>
            </a:xfrm>
          </p:grpSpPr>
          <p:pic>
            <p:nvPicPr>
              <p:cNvPr id="45" name="Picture 4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46" name="TextBox 45"/>
              <p:cNvSpPr txBox="1"/>
              <p:nvPr/>
            </p:nvSpPr>
            <p:spPr>
              <a:xfrm>
                <a:off x="3686175" y="1333500"/>
                <a:ext cx="1925702" cy="25494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sapsailing.com</a:t>
                </a:r>
                <a:endParaRPr lang="en-US" sz="1050" kern="0" dirty="0" smtClean="0">
                  <a:ea typeface="Arial Unicode MS" pitchFamily="34" charset="-128"/>
                  <a:cs typeface="Arial Unicode MS" pitchFamily="34" charset="-128"/>
                </a:endParaRPr>
              </a:p>
            </p:txBody>
          </p:sp>
        </p:grpSp>
        <p:sp>
          <p:nvSpPr>
            <p:cNvPr id="44" name="TextBox 43"/>
            <p:cNvSpPr txBox="1"/>
            <p:nvPr/>
          </p:nvSpPr>
          <p:spPr>
            <a:xfrm>
              <a:off x="3431458" y="3883742"/>
              <a:ext cx="52738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ea typeface="Arial Unicode MS" pitchFamily="34" charset="-128"/>
                  <a:cs typeface="Arial Unicode MS" pitchFamily="34" charset="-128"/>
                </a:rPr>
                <a:t>replica</a:t>
              </a:r>
            </a:p>
          </p:txBody>
        </p:sp>
      </p:grpSp>
      <p:grpSp>
        <p:nvGrpSpPr>
          <p:cNvPr id="47" name="Group 46"/>
          <p:cNvGrpSpPr/>
          <p:nvPr/>
        </p:nvGrpSpPr>
        <p:grpSpPr>
          <a:xfrm>
            <a:off x="2850435" y="5010765"/>
            <a:ext cx="894476" cy="1370371"/>
            <a:chOff x="3292886" y="2798507"/>
            <a:chExt cx="894476" cy="1370371"/>
          </a:xfrm>
        </p:grpSpPr>
        <p:grpSp>
          <p:nvGrpSpPr>
            <p:cNvPr id="48" name="Group 47"/>
            <p:cNvGrpSpPr/>
            <p:nvPr/>
          </p:nvGrpSpPr>
          <p:grpSpPr>
            <a:xfrm>
              <a:off x="3292886" y="2798507"/>
              <a:ext cx="894476" cy="1370371"/>
              <a:chOff x="3686175" y="1333500"/>
              <a:chExt cx="1925702" cy="2162174"/>
            </a:xfrm>
          </p:grpSpPr>
          <p:pic>
            <p:nvPicPr>
              <p:cNvPr id="50" name="Picture 49"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51" name="TextBox 50"/>
              <p:cNvSpPr txBox="1"/>
              <p:nvPr/>
            </p:nvSpPr>
            <p:spPr>
              <a:xfrm>
                <a:off x="3686175" y="1333500"/>
                <a:ext cx="1925702" cy="25494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sapsailing.com</a:t>
                </a:r>
                <a:endParaRPr lang="en-US" sz="1050" kern="0" dirty="0" smtClean="0">
                  <a:ea typeface="Arial Unicode MS" pitchFamily="34" charset="-128"/>
                  <a:cs typeface="Arial Unicode MS" pitchFamily="34" charset="-128"/>
                </a:endParaRPr>
              </a:p>
            </p:txBody>
          </p:sp>
        </p:grpSp>
        <p:sp>
          <p:nvSpPr>
            <p:cNvPr id="49" name="TextBox 48"/>
            <p:cNvSpPr txBox="1"/>
            <p:nvPr/>
          </p:nvSpPr>
          <p:spPr>
            <a:xfrm>
              <a:off x="3431458" y="3883742"/>
              <a:ext cx="52738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ea typeface="Arial Unicode MS" pitchFamily="34" charset="-128"/>
                  <a:cs typeface="Arial Unicode MS" pitchFamily="34" charset="-128"/>
                </a:rPr>
                <a:t>replica</a:t>
              </a:r>
            </a:p>
          </p:txBody>
        </p:sp>
      </p:grpSp>
      <p:cxnSp>
        <p:nvCxnSpPr>
          <p:cNvPr id="55" name="Straight Arrow Connector 54"/>
          <p:cNvCxnSpPr>
            <a:stCxn id="7" idx="0"/>
            <a:endCxn id="10" idx="2"/>
          </p:cNvCxnSpPr>
          <p:nvPr/>
        </p:nvCxnSpPr>
        <p:spPr>
          <a:xfrm flipH="1" flipV="1">
            <a:off x="675049" y="5643530"/>
            <a:ext cx="4412" cy="48212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9" name="Picture 58" descr="netzwerkadministrator.jpg"/>
          <p:cNvPicPr>
            <a:picLocks noChangeAspect="1"/>
          </p:cNvPicPr>
          <p:nvPr/>
        </p:nvPicPr>
        <p:blipFill>
          <a:blip r:embed="rId10" cstate="print"/>
          <a:stretch>
            <a:fillRect/>
          </a:stretch>
        </p:blipFill>
        <p:spPr>
          <a:xfrm>
            <a:off x="7208684" y="1720440"/>
            <a:ext cx="1414485" cy="944102"/>
          </a:xfrm>
          <a:prstGeom prst="rect">
            <a:avLst/>
          </a:prstGeom>
        </p:spPr>
      </p:pic>
      <p:cxnSp>
        <p:nvCxnSpPr>
          <p:cNvPr id="61" name="Elbow Connector 60"/>
          <p:cNvCxnSpPr>
            <a:stCxn id="59" idx="1"/>
          </p:cNvCxnSpPr>
          <p:nvPr/>
        </p:nvCxnSpPr>
        <p:spPr>
          <a:xfrm rot="10800000" flipV="1">
            <a:off x="3392130" y="2192491"/>
            <a:ext cx="3816555" cy="1573264"/>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62" name="Picture 61" descr="angry_computer_user.jpg"/>
          <p:cNvPicPr>
            <a:picLocks noChangeAspect="1"/>
          </p:cNvPicPr>
          <p:nvPr/>
        </p:nvPicPr>
        <p:blipFill>
          <a:blip r:embed="rId11" cstate="print"/>
          <a:stretch>
            <a:fillRect/>
          </a:stretch>
        </p:blipFill>
        <p:spPr>
          <a:xfrm>
            <a:off x="7276485" y="3815531"/>
            <a:ext cx="1575584" cy="923618"/>
          </a:xfrm>
          <a:prstGeom prst="rect">
            <a:avLst/>
          </a:prstGeom>
        </p:spPr>
      </p:pic>
      <p:pic>
        <p:nvPicPr>
          <p:cNvPr id="57" name="Picture 56" descr="choosing-web-browsers.jpg"/>
          <p:cNvPicPr>
            <a:picLocks noChangeAspect="1"/>
          </p:cNvPicPr>
          <p:nvPr/>
        </p:nvPicPr>
        <p:blipFill>
          <a:blip r:embed="rId12" cstate="print"/>
          <a:stretch>
            <a:fillRect/>
          </a:stretch>
        </p:blipFill>
        <p:spPr>
          <a:xfrm>
            <a:off x="6614038" y="3844410"/>
            <a:ext cx="981075" cy="981075"/>
          </a:xfrm>
          <a:prstGeom prst="rect">
            <a:avLst/>
          </a:prstGeom>
        </p:spPr>
      </p:pic>
      <p:cxnSp>
        <p:nvCxnSpPr>
          <p:cNvPr id="64" name="Straight Arrow Connector 63"/>
          <p:cNvCxnSpPr>
            <a:stCxn id="57" idx="1"/>
            <a:endCxn id="38" idx="3"/>
          </p:cNvCxnSpPr>
          <p:nvPr/>
        </p:nvCxnSpPr>
        <p:spPr>
          <a:xfrm flipH="1">
            <a:off x="4975141" y="4334948"/>
            <a:ext cx="1638897" cy="108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5171768" y="1877961"/>
            <a:ext cx="197490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Admin uses </a:t>
            </a:r>
            <a:r>
              <a:rPr lang="en-US" kern="0" dirty="0" smtClean="0">
                <a:ea typeface="Arial Unicode MS" pitchFamily="34" charset="-128"/>
                <a:cs typeface="Arial Unicode MS" pitchFamily="34" charset="-128"/>
              </a:rPr>
              <a:t>master</a:t>
            </a:r>
            <a:endParaRPr lang="en-US" sz="1800" kern="0" dirty="0" smtClean="0">
              <a:ea typeface="Arial Unicode MS" pitchFamily="34" charset="-128"/>
              <a:cs typeface="Arial Unicode MS" pitchFamily="34" charset="-128"/>
            </a:endParaRPr>
          </a:p>
        </p:txBody>
      </p:sp>
      <p:cxnSp>
        <p:nvCxnSpPr>
          <p:cNvPr id="72" name="Elbow Connector 71"/>
          <p:cNvCxnSpPr>
            <a:stCxn id="38" idx="1"/>
            <a:endCxn id="50" idx="3"/>
          </p:cNvCxnSpPr>
          <p:nvPr/>
        </p:nvCxnSpPr>
        <p:spPr>
          <a:xfrm rot="10800000" flipV="1">
            <a:off x="3454648" y="4336028"/>
            <a:ext cx="468442" cy="1450476"/>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38" idx="1"/>
            <a:endCxn id="45" idx="3"/>
          </p:cNvCxnSpPr>
          <p:nvPr/>
        </p:nvCxnSpPr>
        <p:spPr>
          <a:xfrm rot="10800000">
            <a:off x="3400572" y="2202646"/>
            <a:ext cx="522519" cy="2133382"/>
          </a:xfrm>
          <a:prstGeom prst="bentConnector3">
            <a:avLst>
              <a:gd name="adj1" fmla="val 46237"/>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Elbow Connector 75"/>
          <p:cNvCxnSpPr>
            <a:stCxn id="38" idx="1"/>
          </p:cNvCxnSpPr>
          <p:nvPr/>
        </p:nvCxnSpPr>
        <p:spPr>
          <a:xfrm rot="10800000">
            <a:off x="3342968" y="4129548"/>
            <a:ext cx="580122" cy="206480"/>
          </a:xfrm>
          <a:prstGeom prst="bentConnector3">
            <a:avLst>
              <a:gd name="adj1" fmla="val 68644"/>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9" idx="3"/>
          </p:cNvCxnSpPr>
          <p:nvPr/>
        </p:nvCxnSpPr>
        <p:spPr>
          <a:xfrm flipV="1">
            <a:off x="850934" y="4159045"/>
            <a:ext cx="1980756" cy="1026857"/>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1434281" y="4987720"/>
            <a:ext cx="307777"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TCP</a:t>
            </a:r>
          </a:p>
        </p:txBody>
      </p:sp>
      <p:cxnSp>
        <p:nvCxnSpPr>
          <p:cNvPr id="86" name="Straight Arrow Connector 85"/>
          <p:cNvCxnSpPr>
            <a:endCxn id="45" idx="2"/>
          </p:cNvCxnSpPr>
          <p:nvPr/>
        </p:nvCxnSpPr>
        <p:spPr>
          <a:xfrm flipH="1" flipV="1">
            <a:off x="3180314" y="2797278"/>
            <a:ext cx="5338" cy="37854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5" idx="2"/>
          </p:cNvCxnSpPr>
          <p:nvPr/>
        </p:nvCxnSpPr>
        <p:spPr>
          <a:xfrm>
            <a:off x="3195062" y="4621162"/>
            <a:ext cx="10254" cy="334296"/>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2359742" y="2851356"/>
            <a:ext cx="718145" cy="33855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smtClean="0">
                <a:ea typeface="Arial Unicode MS" pitchFamily="34" charset="-128"/>
                <a:cs typeface="Arial Unicode MS" pitchFamily="34" charset="-128"/>
              </a:rPr>
              <a:t>Initial load+</a:t>
            </a:r>
            <a:br>
              <a:rPr lang="en-US" sz="1100" kern="0" dirty="0" smtClean="0">
                <a:ea typeface="Arial Unicode MS" pitchFamily="34" charset="-128"/>
                <a:cs typeface="Arial Unicode MS" pitchFamily="34" charset="-128"/>
              </a:rPr>
            </a:br>
            <a:r>
              <a:rPr lang="en-US" sz="1100" kern="0" dirty="0" smtClean="0">
                <a:ea typeface="Arial Unicode MS" pitchFamily="34" charset="-128"/>
                <a:cs typeface="Arial Unicode MS" pitchFamily="34" charset="-128"/>
              </a:rPr>
              <a:t>operations</a:t>
            </a:r>
          </a:p>
        </p:txBody>
      </p:sp>
      <p:sp>
        <p:nvSpPr>
          <p:cNvPr id="90" name="TextBox 89"/>
          <p:cNvSpPr txBox="1"/>
          <p:nvPr/>
        </p:nvSpPr>
        <p:spPr>
          <a:xfrm>
            <a:off x="2403988" y="4606415"/>
            <a:ext cx="718145" cy="33855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smtClean="0">
                <a:ea typeface="Arial Unicode MS" pitchFamily="34" charset="-128"/>
                <a:cs typeface="Arial Unicode MS" pitchFamily="34" charset="-128"/>
              </a:rPr>
              <a:t>Initial load+</a:t>
            </a:r>
            <a:br>
              <a:rPr lang="en-US" sz="1100" kern="0" dirty="0" smtClean="0">
                <a:ea typeface="Arial Unicode MS" pitchFamily="34" charset="-128"/>
                <a:cs typeface="Arial Unicode MS" pitchFamily="34" charset="-128"/>
              </a:rPr>
            </a:br>
            <a:r>
              <a:rPr lang="en-US" sz="1100" kern="0" dirty="0" smtClean="0">
                <a:ea typeface="Arial Unicode MS" pitchFamily="34" charset="-128"/>
                <a:cs typeface="Arial Unicode MS" pitchFamily="34" charset="-128"/>
              </a:rPr>
              <a:t>operations</a:t>
            </a:r>
          </a:p>
        </p:txBody>
      </p:sp>
      <p:pic>
        <p:nvPicPr>
          <p:cNvPr id="97" name="Picture 96" descr="rabbitmq_logo_strap.png"/>
          <p:cNvPicPr>
            <a:picLocks noChangeAspect="1"/>
          </p:cNvPicPr>
          <p:nvPr/>
        </p:nvPicPr>
        <p:blipFill>
          <a:blip r:embed="rId13" cstate="print"/>
          <a:stretch>
            <a:fillRect/>
          </a:stretch>
        </p:blipFill>
        <p:spPr>
          <a:xfrm>
            <a:off x="2186258" y="3648075"/>
            <a:ext cx="785541" cy="164561"/>
          </a:xfrm>
          <a:prstGeom prst="rect">
            <a:avLst/>
          </a:prstGeom>
        </p:spPr>
      </p:pic>
      <p:sp>
        <p:nvSpPr>
          <p:cNvPr id="56" name="TextBox 55"/>
          <p:cNvSpPr txBox="1"/>
          <p:nvPr/>
        </p:nvSpPr>
        <p:spPr>
          <a:xfrm>
            <a:off x="3790950" y="6132564"/>
            <a:ext cx="1322440"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Data Center</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2" cstate="print"/>
          <a:srcRect/>
          <a:stretch>
            <a:fillRect/>
          </a:stretch>
        </p:blipFill>
        <p:spPr bwMode="auto">
          <a:xfrm>
            <a:off x="458995" y="6125651"/>
            <a:ext cx="440931" cy="334143"/>
          </a:xfrm>
          <a:prstGeom prst="rect">
            <a:avLst/>
          </a:prstGeom>
          <a:noFill/>
          <a:ln w="9525">
            <a:noFill/>
            <a:miter lim="800000"/>
            <a:headEnd/>
            <a:tailEnd/>
          </a:ln>
        </p:spPr>
      </p:pic>
      <p:pic>
        <p:nvPicPr>
          <p:cNvPr id="79" name="Picture 78" descr="choosing-web-browsers.jpg"/>
          <p:cNvPicPr>
            <a:picLocks noChangeAspect="1"/>
          </p:cNvPicPr>
          <p:nvPr/>
        </p:nvPicPr>
        <p:blipFill>
          <a:blip r:embed="rId3" cstate="print"/>
          <a:stretch>
            <a:fillRect/>
          </a:stretch>
        </p:blipFill>
        <p:spPr>
          <a:xfrm>
            <a:off x="2572980" y="1341272"/>
            <a:ext cx="981075" cy="981075"/>
          </a:xfrm>
          <a:prstGeom prst="rect">
            <a:avLst/>
          </a:prstGeom>
        </p:spPr>
      </p:pic>
      <p:grpSp>
        <p:nvGrpSpPr>
          <p:cNvPr id="4" name="Group 33"/>
          <p:cNvGrpSpPr/>
          <p:nvPr/>
        </p:nvGrpSpPr>
        <p:grpSpPr>
          <a:xfrm>
            <a:off x="142877" y="1362076"/>
            <a:ext cx="1426553" cy="3170596"/>
            <a:chOff x="142876" y="1362075"/>
            <a:chExt cx="2666407" cy="4533901"/>
          </a:xfrm>
        </p:grpSpPr>
        <p:pic>
          <p:nvPicPr>
            <p:cNvPr id="8" name="Picture 446"/>
            <p:cNvPicPr>
              <a:picLocks noChangeAspect="1" noChangeArrowheads="1"/>
            </p:cNvPicPr>
            <p:nvPr/>
          </p:nvPicPr>
          <p:blipFill>
            <a:blip r:embed="rId4" cstate="print"/>
            <a:srcRect/>
            <a:stretch>
              <a:fillRect/>
            </a:stretch>
          </p:blipFill>
          <p:spPr bwMode="auto">
            <a:xfrm>
              <a:off x="650876" y="1362075"/>
              <a:ext cx="513130" cy="885825"/>
            </a:xfrm>
            <a:prstGeom prst="rect">
              <a:avLst/>
            </a:prstGeom>
            <a:noFill/>
            <a:ln w="9525">
              <a:noFill/>
              <a:miter lim="800000"/>
              <a:headEnd/>
              <a:tailEnd/>
            </a:ln>
          </p:spPr>
        </p:pic>
        <p:pic>
          <p:nvPicPr>
            <p:cNvPr id="11" name="Picture 10" descr="8419866.jpg"/>
            <p:cNvPicPr>
              <a:picLocks noChangeAspect="1"/>
            </p:cNvPicPr>
            <p:nvPr/>
          </p:nvPicPr>
          <p:blipFill>
            <a:blip r:embed="rId5" cstate="print"/>
            <a:stretch>
              <a:fillRect/>
            </a:stretch>
          </p:blipFill>
          <p:spPr>
            <a:xfrm>
              <a:off x="396875" y="2654300"/>
              <a:ext cx="1060450" cy="1060450"/>
            </a:xfrm>
            <a:prstGeom prst="rect">
              <a:avLst/>
            </a:prstGeom>
          </p:spPr>
        </p:pic>
        <p:sp>
          <p:nvSpPr>
            <p:cNvPr id="12" name="TextBox 11"/>
            <p:cNvSpPr txBox="1"/>
            <p:nvPr/>
          </p:nvSpPr>
          <p:spPr>
            <a:xfrm>
              <a:off x="371476" y="3686175"/>
              <a:ext cx="1264402"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Toughbook</a:t>
              </a:r>
              <a:endParaRPr lang="en-US" sz="1050" kern="0" dirty="0" smtClean="0">
                <a:ea typeface="Arial Unicode MS" pitchFamily="34" charset="-128"/>
                <a:cs typeface="Arial Unicode MS" pitchFamily="34" charset="-128"/>
              </a:endParaRPr>
            </a:p>
          </p:txBody>
        </p:sp>
        <p:pic>
          <p:nvPicPr>
            <p:cNvPr id="13" name="Picture 12" descr="B313683.jpg"/>
            <p:cNvPicPr>
              <a:picLocks noChangeAspect="1"/>
            </p:cNvPicPr>
            <p:nvPr/>
          </p:nvPicPr>
          <p:blipFill>
            <a:blip r:embed="rId6" cstate="print"/>
            <a:stretch>
              <a:fillRect/>
            </a:stretch>
          </p:blipFill>
          <p:spPr>
            <a:xfrm>
              <a:off x="142876" y="4238626"/>
              <a:ext cx="1665242" cy="1657350"/>
            </a:xfrm>
            <a:prstGeom prst="trapezoid">
              <a:avLst/>
            </a:prstGeom>
            <a:scene3d>
              <a:camera prst="perspectiveRelaxed"/>
              <a:lightRig rig="threePt" dir="t"/>
            </a:scene3d>
          </p:spPr>
        </p:pic>
        <p:pic>
          <p:nvPicPr>
            <p:cNvPr id="14" name="Picture 13" descr="index.jpg"/>
            <p:cNvPicPr>
              <a:picLocks noChangeAspect="1"/>
            </p:cNvPicPr>
            <p:nvPr/>
          </p:nvPicPr>
          <p:blipFill>
            <a:blip r:embed="rId7" cstate="print"/>
            <a:stretch>
              <a:fillRect/>
            </a:stretch>
          </p:blipFill>
          <p:spPr>
            <a:xfrm>
              <a:off x="823912" y="4129087"/>
              <a:ext cx="386569" cy="309563"/>
            </a:xfrm>
            <a:prstGeom prst="rect">
              <a:avLst/>
            </a:prstGeom>
          </p:spPr>
        </p:pic>
        <p:sp>
          <p:nvSpPr>
            <p:cNvPr id="15" name="TextBox 14"/>
            <p:cNvSpPr txBox="1"/>
            <p:nvPr/>
          </p:nvSpPr>
          <p:spPr>
            <a:xfrm>
              <a:off x="266700" y="5572125"/>
              <a:ext cx="1641926"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smtClean="0">
                  <a:ea typeface="Arial Unicode MS" pitchFamily="34" charset="-128"/>
                  <a:cs typeface="Arial Unicode MS" pitchFamily="34" charset="-128"/>
                </a:rPr>
                <a:t>Mobile hotspot</a:t>
              </a:r>
            </a:p>
          </p:txBody>
        </p:sp>
        <p:cxnSp>
          <p:nvCxnSpPr>
            <p:cNvPr id="16" name="Straight Arrow Connector 15"/>
            <p:cNvCxnSpPr>
              <a:stCxn id="8" idx="2"/>
              <a:endCxn id="11" idx="0"/>
            </p:cNvCxnSpPr>
            <p:nvPr/>
          </p:nvCxnSpPr>
          <p:spPr>
            <a:xfrm>
              <a:off x="907441" y="2247900"/>
              <a:ext cx="19659" cy="40640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238251" y="4133850"/>
              <a:ext cx="533327"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smtClean="0">
                  <a:ea typeface="Arial Unicode MS" pitchFamily="34" charset="-128"/>
                  <a:cs typeface="Arial Unicode MS" pitchFamily="34" charset="-128"/>
                </a:rPr>
                <a:t>UDP</a:t>
              </a:r>
            </a:p>
          </p:txBody>
        </p:sp>
        <p:pic>
          <p:nvPicPr>
            <p:cNvPr id="31" name="Picture 30" descr="nick_strip.JPG"/>
            <p:cNvPicPr>
              <a:picLocks noChangeAspect="1"/>
            </p:cNvPicPr>
            <p:nvPr/>
          </p:nvPicPr>
          <p:blipFill>
            <a:blip r:embed="rId8" cstate="print"/>
            <a:stretch>
              <a:fillRect/>
            </a:stretch>
          </p:blipFill>
          <p:spPr>
            <a:xfrm>
              <a:off x="571500" y="2724150"/>
              <a:ext cx="723899" cy="542924"/>
            </a:xfrm>
            <a:prstGeom prst="rect">
              <a:avLst/>
            </a:prstGeom>
          </p:spPr>
        </p:pic>
        <p:sp>
          <p:nvSpPr>
            <p:cNvPr id="32" name="TextBox 31"/>
            <p:cNvSpPr txBox="1"/>
            <p:nvPr/>
          </p:nvSpPr>
          <p:spPr>
            <a:xfrm>
              <a:off x="1628775" y="2819400"/>
              <a:ext cx="1180508"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smtClean="0">
                  <a:ea typeface="Arial Unicode MS" pitchFamily="34" charset="-128"/>
                  <a:cs typeface="Arial Unicode MS" pitchFamily="34" charset="-128"/>
                </a:rPr>
                <a:t>Expedition</a:t>
              </a:r>
            </a:p>
          </p:txBody>
        </p:sp>
        <p:cxnSp>
          <p:nvCxnSpPr>
            <p:cNvPr id="33" name="Straight Connector 32"/>
            <p:cNvCxnSpPr>
              <a:endCxn id="32" idx="1"/>
            </p:cNvCxnSpPr>
            <p:nvPr/>
          </p:nvCxnSpPr>
          <p:spPr>
            <a:xfrm flipV="1">
              <a:off x="914401" y="2934931"/>
              <a:ext cx="714374" cy="7497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Rectangle 59"/>
          <p:cNvSpPr/>
          <p:nvPr/>
        </p:nvSpPr>
        <p:spPr bwMode="gray">
          <a:xfrm>
            <a:off x="127820" y="1297858"/>
            <a:ext cx="3942735" cy="5171768"/>
          </a:xfrm>
          <a:prstGeom prst="rect">
            <a:avLst/>
          </a:prstGeom>
          <a:solidFill>
            <a:srgbClr val="F0AB00">
              <a:alpha val="16078"/>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t>Replication for Low-Latency On-Site Server</a:t>
            </a:r>
            <a:endParaRPr lang="en-US" dirty="0"/>
          </a:p>
        </p:txBody>
      </p:sp>
      <p:grpSp>
        <p:nvGrpSpPr>
          <p:cNvPr id="3" name="Group 51"/>
          <p:cNvGrpSpPr/>
          <p:nvPr/>
        </p:nvGrpSpPr>
        <p:grpSpPr>
          <a:xfrm>
            <a:off x="278379" y="4698590"/>
            <a:ext cx="793340" cy="974624"/>
            <a:chOff x="6915150" y="3086099"/>
            <a:chExt cx="1828800" cy="1876425"/>
          </a:xfrm>
        </p:grpSpPr>
        <p:pic>
          <p:nvPicPr>
            <p:cNvPr id="9" name="Picture 4" descr="C:\Users\d043530\AppData\Local\Microsoft\Windows\Temporary Internet Files\Content.IE5\PRLW8CGY\MC900435242[1].png"/>
            <p:cNvPicPr>
              <a:picLocks noChangeAspect="1" noChangeArrowheads="1"/>
            </p:cNvPicPr>
            <p:nvPr/>
          </p:nvPicPr>
          <p:blipFill>
            <a:blip r:embed="rId9" cstate="print"/>
            <a:srcRect/>
            <a:stretch>
              <a:fillRect/>
            </a:stretch>
          </p:blipFill>
          <p:spPr bwMode="auto">
            <a:xfrm>
              <a:off x="7286625" y="3086099"/>
              <a:ext cx="948374" cy="1876425"/>
            </a:xfrm>
            <a:prstGeom prst="rect">
              <a:avLst/>
            </a:prstGeom>
            <a:noFill/>
          </p:spPr>
        </p:pic>
        <p:pic>
          <p:nvPicPr>
            <p:cNvPr id="10" name="Picture 9" descr="tractraclogo.png"/>
            <p:cNvPicPr>
              <a:picLocks noChangeAspect="1"/>
            </p:cNvPicPr>
            <p:nvPr/>
          </p:nvPicPr>
          <p:blipFill>
            <a:blip r:embed="rId10" cstate="print"/>
            <a:stretch>
              <a:fillRect/>
            </a:stretch>
          </p:blipFill>
          <p:spPr>
            <a:xfrm>
              <a:off x="6915150" y="4467225"/>
              <a:ext cx="1828800" cy="438150"/>
            </a:xfrm>
            <a:prstGeom prst="rect">
              <a:avLst/>
            </a:prstGeom>
          </p:spPr>
        </p:pic>
      </p:grpSp>
      <p:sp>
        <p:nvSpPr>
          <p:cNvPr id="26" name="TextBox 25"/>
          <p:cNvSpPr txBox="1"/>
          <p:nvPr/>
        </p:nvSpPr>
        <p:spPr>
          <a:xfrm>
            <a:off x="1428443" y="3770667"/>
            <a:ext cx="323807"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UDP</a:t>
            </a:r>
          </a:p>
        </p:txBody>
      </p:sp>
      <p:grpSp>
        <p:nvGrpSpPr>
          <p:cNvPr id="17" name="Group 36"/>
          <p:cNvGrpSpPr/>
          <p:nvPr/>
        </p:nvGrpSpPr>
        <p:grpSpPr>
          <a:xfrm>
            <a:off x="2608623" y="3240958"/>
            <a:ext cx="918521" cy="1380204"/>
            <a:chOff x="3214228" y="2788674"/>
            <a:chExt cx="918521" cy="1380204"/>
          </a:xfrm>
        </p:grpSpPr>
        <p:grpSp>
          <p:nvGrpSpPr>
            <p:cNvPr id="18" name="Group 34"/>
            <p:cNvGrpSpPr/>
            <p:nvPr/>
          </p:nvGrpSpPr>
          <p:grpSpPr>
            <a:xfrm>
              <a:off x="3214228" y="2788674"/>
              <a:ext cx="918521" cy="1380204"/>
              <a:chOff x="3516836" y="1317985"/>
              <a:chExt cx="1977468" cy="2177689"/>
            </a:xfrm>
          </p:grpSpPr>
          <p:pic>
            <p:nvPicPr>
              <p:cNvPr id="5" name="Picture 4" descr="C:\Users\d043530\AppData\Local\Microsoft\Windows\Temporary Internet Files\Content.IE5\PRLW8CGY\MC900435242[1].png"/>
              <p:cNvPicPr>
                <a:picLocks noChangeAspect="1" noChangeArrowheads="1"/>
              </p:cNvPicPr>
              <p:nvPr/>
            </p:nvPicPr>
            <p:blipFill>
              <a:blip r:embed="rId9" cstate="print"/>
              <a:srcRect/>
              <a:stretch>
                <a:fillRect/>
              </a:stretch>
            </p:blipFill>
            <p:spPr bwMode="auto">
              <a:xfrm>
                <a:off x="4038600" y="1619249"/>
                <a:ext cx="948374" cy="1876425"/>
              </a:xfrm>
              <a:prstGeom prst="rect">
                <a:avLst/>
              </a:prstGeom>
              <a:noFill/>
            </p:spPr>
          </p:pic>
          <p:sp>
            <p:nvSpPr>
              <p:cNvPr id="6" name="TextBox 5"/>
              <p:cNvSpPr txBox="1"/>
              <p:nvPr/>
            </p:nvSpPr>
            <p:spPr>
              <a:xfrm>
                <a:off x="3516836" y="1317985"/>
                <a:ext cx="1977468" cy="25494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sapsailing.local</a:t>
                </a:r>
                <a:endParaRPr lang="en-US" sz="1050" kern="0" dirty="0" smtClean="0">
                  <a:ea typeface="Arial Unicode MS" pitchFamily="34" charset="-128"/>
                  <a:cs typeface="Arial Unicode MS" pitchFamily="34" charset="-128"/>
                </a:endParaRPr>
              </a:p>
            </p:txBody>
          </p:sp>
        </p:grpSp>
        <p:sp>
          <p:nvSpPr>
            <p:cNvPr id="36" name="TextBox 35"/>
            <p:cNvSpPr txBox="1"/>
            <p:nvPr/>
          </p:nvSpPr>
          <p:spPr>
            <a:xfrm>
              <a:off x="3431458" y="3883742"/>
              <a:ext cx="546625"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ea typeface="Arial Unicode MS" pitchFamily="34" charset="-128"/>
                  <a:cs typeface="Arial Unicode MS" pitchFamily="34" charset="-128"/>
                </a:rPr>
                <a:t>master</a:t>
              </a:r>
            </a:p>
          </p:txBody>
        </p:sp>
      </p:grpSp>
      <p:cxnSp>
        <p:nvCxnSpPr>
          <p:cNvPr id="41" name="Straight Arrow Connector 40"/>
          <p:cNvCxnSpPr>
            <a:stCxn id="13" idx="3"/>
          </p:cNvCxnSpPr>
          <p:nvPr/>
        </p:nvCxnSpPr>
        <p:spPr>
          <a:xfrm flipV="1">
            <a:off x="922432" y="3952568"/>
            <a:ext cx="1919091" cy="60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9" name="Group 41"/>
          <p:cNvGrpSpPr/>
          <p:nvPr/>
        </p:nvGrpSpPr>
        <p:grpSpPr>
          <a:xfrm>
            <a:off x="6355636" y="3167217"/>
            <a:ext cx="894476" cy="1370371"/>
            <a:chOff x="3292886" y="2798507"/>
            <a:chExt cx="894476" cy="1370371"/>
          </a:xfrm>
        </p:grpSpPr>
        <p:grpSp>
          <p:nvGrpSpPr>
            <p:cNvPr id="20" name="Group 42"/>
            <p:cNvGrpSpPr/>
            <p:nvPr/>
          </p:nvGrpSpPr>
          <p:grpSpPr>
            <a:xfrm>
              <a:off x="3292886" y="2798507"/>
              <a:ext cx="894476" cy="1370371"/>
              <a:chOff x="3686175" y="1333500"/>
              <a:chExt cx="1925702" cy="2162174"/>
            </a:xfrm>
          </p:grpSpPr>
          <p:pic>
            <p:nvPicPr>
              <p:cNvPr id="45" name="Picture 44" descr="C:\Users\d043530\AppData\Local\Microsoft\Windows\Temporary Internet Files\Content.IE5\PRLW8CGY\MC900435242[1].png"/>
              <p:cNvPicPr>
                <a:picLocks noChangeAspect="1" noChangeArrowheads="1"/>
              </p:cNvPicPr>
              <p:nvPr/>
            </p:nvPicPr>
            <p:blipFill>
              <a:blip r:embed="rId9" cstate="print"/>
              <a:srcRect/>
              <a:stretch>
                <a:fillRect/>
              </a:stretch>
            </p:blipFill>
            <p:spPr bwMode="auto">
              <a:xfrm>
                <a:off x="4038600" y="1619249"/>
                <a:ext cx="948374" cy="1876425"/>
              </a:xfrm>
              <a:prstGeom prst="rect">
                <a:avLst/>
              </a:prstGeom>
              <a:noFill/>
            </p:spPr>
          </p:pic>
          <p:sp>
            <p:nvSpPr>
              <p:cNvPr id="46" name="TextBox 45"/>
              <p:cNvSpPr txBox="1"/>
              <p:nvPr/>
            </p:nvSpPr>
            <p:spPr>
              <a:xfrm>
                <a:off x="3686175" y="1333500"/>
                <a:ext cx="1925702" cy="25494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sapsailing.com</a:t>
                </a:r>
                <a:endParaRPr lang="en-US" sz="1050" kern="0" dirty="0" smtClean="0">
                  <a:ea typeface="Arial Unicode MS" pitchFamily="34" charset="-128"/>
                  <a:cs typeface="Arial Unicode MS" pitchFamily="34" charset="-128"/>
                </a:endParaRPr>
              </a:p>
            </p:txBody>
          </p:sp>
        </p:grpSp>
        <p:sp>
          <p:nvSpPr>
            <p:cNvPr id="44" name="TextBox 43"/>
            <p:cNvSpPr txBox="1"/>
            <p:nvPr/>
          </p:nvSpPr>
          <p:spPr>
            <a:xfrm>
              <a:off x="3431458" y="3883742"/>
              <a:ext cx="52738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ea typeface="Arial Unicode MS" pitchFamily="34" charset="-128"/>
                  <a:cs typeface="Arial Unicode MS" pitchFamily="34" charset="-128"/>
                </a:rPr>
                <a:t>replica</a:t>
              </a:r>
            </a:p>
          </p:txBody>
        </p:sp>
      </p:grpSp>
      <p:cxnSp>
        <p:nvCxnSpPr>
          <p:cNvPr id="55" name="Straight Arrow Connector 54"/>
          <p:cNvCxnSpPr>
            <a:stCxn id="7" idx="0"/>
            <a:endCxn id="10" idx="2"/>
          </p:cNvCxnSpPr>
          <p:nvPr/>
        </p:nvCxnSpPr>
        <p:spPr>
          <a:xfrm flipH="1" flipV="1">
            <a:off x="675049" y="5643530"/>
            <a:ext cx="4412" cy="48212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9" idx="3"/>
          </p:cNvCxnSpPr>
          <p:nvPr/>
        </p:nvCxnSpPr>
        <p:spPr>
          <a:xfrm flipV="1">
            <a:off x="850934" y="4159045"/>
            <a:ext cx="1980756" cy="1026857"/>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1453331" y="4978195"/>
            <a:ext cx="307777"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TCP</a:t>
            </a:r>
          </a:p>
        </p:txBody>
      </p:sp>
      <p:cxnSp>
        <p:nvCxnSpPr>
          <p:cNvPr id="86" name="Straight Arrow Connector 85"/>
          <p:cNvCxnSpPr>
            <a:endCxn id="45" idx="2"/>
          </p:cNvCxnSpPr>
          <p:nvPr/>
        </p:nvCxnSpPr>
        <p:spPr>
          <a:xfrm flipH="1" flipV="1">
            <a:off x="6739592" y="4537588"/>
            <a:ext cx="5338" cy="378541"/>
          </a:xfrm>
          <a:prstGeom prst="straightConnector1">
            <a:avLst/>
          </a:prstGeom>
          <a:ln w="63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grpSp>
        <p:nvGrpSpPr>
          <p:cNvPr id="54" name="Group 51"/>
          <p:cNvGrpSpPr/>
          <p:nvPr/>
        </p:nvGrpSpPr>
        <p:grpSpPr>
          <a:xfrm>
            <a:off x="6428457" y="4801828"/>
            <a:ext cx="793340" cy="974624"/>
            <a:chOff x="6915150" y="3086099"/>
            <a:chExt cx="1828800" cy="1876425"/>
          </a:xfrm>
        </p:grpSpPr>
        <p:pic>
          <p:nvPicPr>
            <p:cNvPr id="56" name="Picture 4" descr="C:\Users\d043530\AppData\Local\Microsoft\Windows\Temporary Internet Files\Content.IE5\PRLW8CGY\MC900435242[1].png"/>
            <p:cNvPicPr>
              <a:picLocks noChangeAspect="1" noChangeArrowheads="1"/>
            </p:cNvPicPr>
            <p:nvPr/>
          </p:nvPicPr>
          <p:blipFill>
            <a:blip r:embed="rId9" cstate="print"/>
            <a:srcRect/>
            <a:stretch>
              <a:fillRect/>
            </a:stretch>
          </p:blipFill>
          <p:spPr bwMode="auto">
            <a:xfrm>
              <a:off x="7286625" y="3086099"/>
              <a:ext cx="948374" cy="1876425"/>
            </a:xfrm>
            <a:prstGeom prst="rect">
              <a:avLst/>
            </a:prstGeom>
            <a:noFill/>
          </p:spPr>
        </p:pic>
        <p:pic>
          <p:nvPicPr>
            <p:cNvPr id="58" name="Picture 57" descr="tractraclogo.png"/>
            <p:cNvPicPr>
              <a:picLocks noChangeAspect="1"/>
            </p:cNvPicPr>
            <p:nvPr/>
          </p:nvPicPr>
          <p:blipFill>
            <a:blip r:embed="rId10" cstate="print"/>
            <a:stretch>
              <a:fillRect/>
            </a:stretch>
          </p:blipFill>
          <p:spPr>
            <a:xfrm>
              <a:off x="6915150" y="4467225"/>
              <a:ext cx="1828800" cy="438150"/>
            </a:xfrm>
            <a:prstGeom prst="rect">
              <a:avLst/>
            </a:prstGeom>
          </p:spPr>
        </p:pic>
      </p:grpSp>
      <p:sp>
        <p:nvSpPr>
          <p:cNvPr id="63" name="TextBox 62"/>
          <p:cNvSpPr txBox="1"/>
          <p:nvPr/>
        </p:nvSpPr>
        <p:spPr>
          <a:xfrm>
            <a:off x="3057832" y="6046839"/>
            <a:ext cx="855407"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On-Site</a:t>
            </a:r>
          </a:p>
        </p:txBody>
      </p:sp>
      <p:cxnSp>
        <p:nvCxnSpPr>
          <p:cNvPr id="66" name="Straight Arrow Connector 65"/>
          <p:cNvCxnSpPr/>
          <p:nvPr/>
        </p:nvCxnSpPr>
        <p:spPr>
          <a:xfrm>
            <a:off x="894735" y="5338916"/>
            <a:ext cx="5604388" cy="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4345858" y="5329084"/>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replicate</a:t>
            </a:r>
          </a:p>
        </p:txBody>
      </p:sp>
      <p:cxnSp>
        <p:nvCxnSpPr>
          <p:cNvPr id="75" name="Straight Arrow Connector 74"/>
          <p:cNvCxnSpPr>
            <a:stCxn id="5" idx="3"/>
          </p:cNvCxnSpPr>
          <p:nvPr/>
        </p:nvCxnSpPr>
        <p:spPr>
          <a:xfrm>
            <a:off x="3291493" y="4026530"/>
            <a:ext cx="3252182" cy="2546"/>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4409768" y="3711678"/>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replicate</a:t>
            </a:r>
          </a:p>
        </p:txBody>
      </p:sp>
      <p:sp>
        <p:nvSpPr>
          <p:cNvPr id="78" name="Rounded Rectangle 77"/>
          <p:cNvSpPr/>
          <p:nvPr/>
        </p:nvSpPr>
        <p:spPr bwMode="gray">
          <a:xfrm>
            <a:off x="2497394" y="2595717"/>
            <a:ext cx="1219199" cy="393289"/>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smtClean="0">
                <a:ln>
                  <a:noFill/>
                </a:ln>
                <a:effectLst/>
                <a:uLnTx/>
                <a:uFillTx/>
                <a:ea typeface="Arial Unicode MS" pitchFamily="34" charset="-128"/>
                <a:cs typeface="Arial Unicode MS" pitchFamily="34" charset="-128"/>
              </a:rPr>
              <a:t>DNS Server, Router</a:t>
            </a:r>
          </a:p>
        </p:txBody>
      </p:sp>
      <p:cxnSp>
        <p:nvCxnSpPr>
          <p:cNvPr id="81" name="Straight Arrow Connector 80"/>
          <p:cNvCxnSpPr>
            <a:endCxn id="78" idx="0"/>
          </p:cNvCxnSpPr>
          <p:nvPr/>
        </p:nvCxnSpPr>
        <p:spPr>
          <a:xfrm flipH="1">
            <a:off x="3106994" y="2321626"/>
            <a:ext cx="4341" cy="27409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78" idx="2"/>
          </p:cNvCxnSpPr>
          <p:nvPr/>
        </p:nvCxnSpPr>
        <p:spPr>
          <a:xfrm>
            <a:off x="3106994" y="2989006"/>
            <a:ext cx="4341" cy="217332"/>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78" idx="3"/>
            <a:endCxn id="45" idx="1"/>
          </p:cNvCxnSpPr>
          <p:nvPr/>
        </p:nvCxnSpPr>
        <p:spPr>
          <a:xfrm>
            <a:off x="3716593" y="2792362"/>
            <a:ext cx="2802742" cy="1150594"/>
          </a:xfrm>
          <a:prstGeom prst="straightConnector1">
            <a:avLst/>
          </a:prstGeom>
          <a:ln w="63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rot="1360874">
            <a:off x="4701396" y="3053751"/>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Fail-over</a:t>
            </a:r>
          </a:p>
        </p:txBody>
      </p:sp>
      <p:sp>
        <p:nvSpPr>
          <p:cNvPr id="103" name="TextBox 102"/>
          <p:cNvSpPr txBox="1"/>
          <p:nvPr/>
        </p:nvSpPr>
        <p:spPr>
          <a:xfrm>
            <a:off x="6803366" y="4517365"/>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Fail-over</a:t>
            </a:r>
          </a:p>
        </p:txBody>
      </p:sp>
      <p:pic>
        <p:nvPicPr>
          <p:cNvPr id="104" name="Picture 103" descr="rabbitmq_logo_strap.png"/>
          <p:cNvPicPr>
            <a:picLocks noChangeAspect="1"/>
          </p:cNvPicPr>
          <p:nvPr/>
        </p:nvPicPr>
        <p:blipFill>
          <a:blip r:embed="rId11" cstate="print"/>
          <a:stretch>
            <a:fillRect/>
          </a:stretch>
        </p:blipFill>
        <p:spPr>
          <a:xfrm>
            <a:off x="3300683" y="3848100"/>
            <a:ext cx="785541" cy="164561"/>
          </a:xfrm>
          <a:prstGeom prst="rect">
            <a:avLst/>
          </a:prstGeom>
        </p:spPr>
      </p:pic>
      <p:pic>
        <p:nvPicPr>
          <p:cNvPr id="52" name="Picture 51" descr="choosing-web-browsers.jpg"/>
          <p:cNvPicPr>
            <a:picLocks noChangeAspect="1"/>
          </p:cNvPicPr>
          <p:nvPr/>
        </p:nvPicPr>
        <p:blipFill>
          <a:blip r:embed="rId3" cstate="print"/>
          <a:stretch>
            <a:fillRect/>
          </a:stretch>
        </p:blipFill>
        <p:spPr>
          <a:xfrm>
            <a:off x="8023738" y="3265290"/>
            <a:ext cx="981075" cy="981075"/>
          </a:xfrm>
          <a:prstGeom prst="rect">
            <a:avLst/>
          </a:prstGeom>
        </p:spPr>
      </p:pic>
      <p:cxnSp>
        <p:nvCxnSpPr>
          <p:cNvPr id="53" name="Straight Arrow Connector 52"/>
          <p:cNvCxnSpPr>
            <a:stCxn id="52" idx="1"/>
          </p:cNvCxnSpPr>
          <p:nvPr/>
        </p:nvCxnSpPr>
        <p:spPr>
          <a:xfrm flipH="1">
            <a:off x="7048500" y="3755828"/>
            <a:ext cx="975238" cy="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with Replication</a:t>
            </a:r>
            <a:endParaRPr lang="en-US" dirty="0"/>
          </a:p>
        </p:txBody>
      </p:sp>
      <p:sp>
        <p:nvSpPr>
          <p:cNvPr id="3" name="Text Placeholder 2"/>
          <p:cNvSpPr>
            <a:spLocks noGrp="1"/>
          </p:cNvSpPr>
          <p:nvPr>
            <p:ph type="body" sz="quarter" idx="10"/>
          </p:nvPr>
        </p:nvSpPr>
        <p:spPr/>
        <p:txBody>
          <a:bodyPr/>
          <a:lstStyle/>
          <a:p>
            <a:pPr lvl="0"/>
            <a:r>
              <a:rPr lang="en-US" dirty="0" smtClean="0"/>
              <a:t>Initial Load</a:t>
            </a:r>
          </a:p>
          <a:p>
            <a:pPr lvl="2"/>
            <a:r>
              <a:rPr lang="en-US" dirty="0" smtClean="0"/>
              <a:t>Can take several minutes for a server with many races loaded at low bandwidth</a:t>
            </a:r>
          </a:p>
          <a:p>
            <a:r>
              <a:rPr lang="en-US" dirty="0" smtClean="0"/>
              <a:t>Master Restart</a:t>
            </a:r>
          </a:p>
          <a:p>
            <a:pPr lvl="2"/>
            <a:r>
              <a:rPr lang="en-US" dirty="0" smtClean="0"/>
              <a:t>What about the replica’s state? How do they re-subscribe?</a:t>
            </a:r>
          </a:p>
          <a:p>
            <a:r>
              <a:rPr lang="en-US" dirty="0" smtClean="0"/>
              <a:t>Disconnected Replica</a:t>
            </a:r>
          </a:p>
          <a:p>
            <a:pPr lvl="2"/>
            <a:r>
              <a:rPr lang="en-US" dirty="0" smtClean="0"/>
              <a:t>How to detect and how to react to temporarily or finally disconnected replica?</a:t>
            </a:r>
          </a:p>
          <a:p>
            <a:pPr lvl="2"/>
            <a:r>
              <a:rPr lang="en-US" dirty="0" smtClean="0"/>
              <a:t>How to clean up </a:t>
            </a:r>
            <a:r>
              <a:rPr lang="en-US" dirty="0" err="1" smtClean="0"/>
              <a:t>RabbitMQ</a:t>
            </a:r>
            <a:r>
              <a:rPr lang="en-US" dirty="0" smtClean="0"/>
              <a:t> queues for replica that “disappeared?”</a:t>
            </a:r>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53497" y="5177767"/>
            <a:ext cx="8496000" cy="738664"/>
          </a:xfrm>
        </p:spPr>
        <p:txBody>
          <a:bodyPr/>
          <a:lstStyle/>
          <a:p>
            <a:r>
              <a:rPr lang="en-US" sz="3200" dirty="0" smtClean="0"/>
              <a:t>Are we Happy?</a:t>
            </a:r>
          </a:p>
        </p:txBody>
      </p:sp>
      <p:sp>
        <p:nvSpPr>
          <p:cNvPr id="4" name="Picture Placeholder 3"/>
          <p:cNvSpPr>
            <a:spLocks noGrp="1"/>
          </p:cNvSpPr>
          <p:nvPr>
            <p:ph type="pic" sz="quarter" idx="11"/>
          </p:nvPr>
        </p:nvSpPr>
        <p:spPr/>
      </p:sp>
      <p:pic>
        <p:nvPicPr>
          <p:cNvPr id="9218" name="Picture 2"/>
          <p:cNvPicPr>
            <a:picLocks noChangeAspect="1" noChangeArrowheads="1"/>
          </p:cNvPicPr>
          <p:nvPr/>
        </p:nvPicPr>
        <p:blipFill>
          <a:blip r:embed="rId3" cstate="print"/>
          <a:srcRect/>
          <a:stretch>
            <a:fillRect/>
          </a:stretch>
        </p:blipFill>
        <p:spPr bwMode="auto">
          <a:xfrm>
            <a:off x="326764" y="164465"/>
            <a:ext cx="8492771" cy="494124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and Outlook</a:t>
            </a:r>
            <a:endParaRPr lang="en-US" dirty="0"/>
          </a:p>
        </p:txBody>
      </p:sp>
      <p:sp>
        <p:nvSpPr>
          <p:cNvPr id="3" name="Text Placeholder 2"/>
          <p:cNvSpPr>
            <a:spLocks noGrp="1"/>
          </p:cNvSpPr>
          <p:nvPr>
            <p:ph type="body" sz="quarter" idx="10"/>
          </p:nvPr>
        </p:nvSpPr>
        <p:spPr>
          <a:xfrm>
            <a:off x="324000" y="1395411"/>
            <a:ext cx="8494713" cy="4843463"/>
          </a:xfrm>
        </p:spPr>
        <p:txBody>
          <a:bodyPr/>
          <a:lstStyle/>
          <a:p>
            <a:pPr lvl="0"/>
            <a:r>
              <a:rPr lang="en-US" dirty="0" smtClean="0"/>
              <a:t>From a Q&amp;D prototype to an application with a bunch of fans and 200kLOC</a:t>
            </a:r>
          </a:p>
          <a:p>
            <a:pPr lvl="2"/>
            <a:r>
              <a:rPr lang="en-US" dirty="0" smtClean="0"/>
              <a:t>200-500 distinct users each day in-between events</a:t>
            </a:r>
          </a:p>
          <a:p>
            <a:pPr lvl="2"/>
            <a:r>
              <a:rPr lang="en-US" dirty="0" smtClean="0"/>
              <a:t>Up to 5000 distinct users per day during events</a:t>
            </a:r>
          </a:p>
          <a:p>
            <a:pPr lvl="0"/>
            <a:r>
              <a:rPr lang="en-US" dirty="0" smtClean="0"/>
              <a:t>Some architectural decisions survived and are considered helpful</a:t>
            </a:r>
          </a:p>
          <a:p>
            <a:pPr lvl="2"/>
            <a:r>
              <a:rPr lang="en-US" dirty="0" smtClean="0"/>
              <a:t>Use of Java, OSGi, Web Bundles, GWT, Eclipse as useful tool environment</a:t>
            </a:r>
          </a:p>
          <a:p>
            <a:pPr lvl="2"/>
            <a:r>
              <a:rPr lang="en-US" dirty="0" smtClean="0"/>
              <a:t>In-Memory with DB as recovery-only works very well for live scenarios</a:t>
            </a:r>
          </a:p>
          <a:p>
            <a:pPr lvl="2"/>
            <a:r>
              <a:rPr lang="en-US" dirty="0" smtClean="0"/>
              <a:t>Java provides some basic means for parallelization and locking</a:t>
            </a:r>
          </a:p>
          <a:p>
            <a:r>
              <a:rPr lang="en-US" dirty="0" smtClean="0"/>
              <a:t>Key Learnings</a:t>
            </a:r>
          </a:p>
          <a:p>
            <a:pPr lvl="2"/>
            <a:r>
              <a:rPr lang="en-US" dirty="0" smtClean="0"/>
              <a:t>Concurrency and locking are really hard</a:t>
            </a:r>
          </a:p>
          <a:p>
            <a:pPr lvl="2"/>
            <a:r>
              <a:rPr lang="en-US" dirty="0" smtClean="0"/>
              <a:t>In-Memory requires replication to scale and to stay available</a:t>
            </a:r>
          </a:p>
          <a:p>
            <a:r>
              <a:rPr lang="en-US" dirty="0" smtClean="0"/>
              <a:t>The Things to Come</a:t>
            </a:r>
          </a:p>
          <a:p>
            <a:pPr lvl="2"/>
            <a:r>
              <a:rPr lang="en-US" dirty="0" smtClean="0"/>
              <a:t>More built-in standard analytics features, direct BOBJ link</a:t>
            </a:r>
          </a:p>
          <a:p>
            <a:pPr lvl="2"/>
            <a:r>
              <a:rPr lang="en-US" dirty="0" smtClean="0"/>
              <a:t>Continue with massive creation of UI tests with Selenium</a:t>
            </a:r>
          </a:p>
          <a:p>
            <a:pPr lvl="2"/>
            <a:r>
              <a:rPr lang="en-US" dirty="0" smtClean="0"/>
              <a:t>Smartphone Tracking to reach out to smaller sailing clubs</a:t>
            </a:r>
          </a:p>
        </p:txBody>
      </p:sp>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Background</a:t>
            </a:r>
            <a:endParaRPr lang="en-US" dirty="0"/>
          </a:p>
        </p:txBody>
      </p:sp>
      <p:sp>
        <p:nvSpPr>
          <p:cNvPr id="4" name="Text Placeholder 3"/>
          <p:cNvSpPr>
            <a:spLocks noGrp="1"/>
          </p:cNvSpPr>
          <p:nvPr>
            <p:ph type="body" sz="quarter" idx="11"/>
          </p:nvPr>
        </p:nvSpPr>
        <p:spPr>
          <a:xfrm>
            <a:off x="323999" y="1692000"/>
            <a:ext cx="8469365" cy="4392000"/>
          </a:xfrm>
        </p:spPr>
        <p:txBody>
          <a:bodyPr/>
          <a:lstStyle/>
          <a:p>
            <a:r>
              <a:rPr lang="en-US" dirty="0" smtClean="0">
                <a:hlinkClick r:id="rId2"/>
              </a:rPr>
              <a:t>http://www.youtube.com/watch?v=PDYLMWiB0Uw</a:t>
            </a:r>
            <a:endParaRPr lang="en-US" dirty="0" smtClean="0"/>
          </a:p>
          <a:p>
            <a:r>
              <a:rPr lang="en-US" dirty="0" smtClean="0">
                <a:hlinkClick r:id="rId3"/>
              </a:rPr>
              <a:t>http://www.youtube.com/watch?v=e4pUfNkrOa8</a:t>
            </a:r>
            <a:endParaRPr lang="en-US" dirty="0" smtClean="0"/>
          </a:p>
          <a:p>
            <a:r>
              <a:rPr lang="en-US" dirty="0" smtClean="0">
                <a:hlinkClick r:id="rId4"/>
              </a:rPr>
              <a:t>http://www.youtube.com/watch?v=w2hclkxZEoY</a:t>
            </a:r>
            <a:endParaRPr lang="en-US" dirty="0" smtClean="0"/>
          </a:p>
          <a:p>
            <a:r>
              <a:rPr lang="en-US" dirty="0" smtClean="0">
                <a:hlinkClick r:id="rId5"/>
              </a:rPr>
              <a:t>http://www.youtube.com/watch?v=8S2FOSWs_U0</a:t>
            </a:r>
            <a:endParaRPr lang="en-US" dirty="0" smtClean="0"/>
          </a:p>
          <a:p>
            <a:r>
              <a:rPr lang="en-US" dirty="0" smtClean="0">
                <a:hlinkClick r:id="rId6"/>
              </a:rPr>
              <a:t>http://www.youtube.com/watch?v=BjvSUpv6A4A</a:t>
            </a:r>
            <a:endParaRPr lang="en-US" dirty="0" smtClean="0"/>
          </a:p>
          <a:p>
            <a:r>
              <a:rPr lang="en-US" dirty="0" err="1" smtClean="0">
                <a:hlinkClick r:id="rId7"/>
              </a:rPr>
              <a:t>https://wiki.wdf.sap.corp/wiki/display/NWI/SAP+Sailing+Program</a:t>
            </a:r>
            <a:endParaRPr lang="en-US" dirty="0" smtClean="0"/>
          </a:p>
          <a:p>
            <a:endParaRPr 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What is SAP Global Sponsorships About?</a:t>
            </a:r>
          </a:p>
        </p:txBody>
      </p:sp>
      <p:pic>
        <p:nvPicPr>
          <p:cNvPr id="7" name="Picture 2" descr="C:\Users\d019534\AppData\Local\Microsoft\Windows\Temporary Internet Files\Content.IE5\M8B9MV8Z\273539_l_srgb_s_gl[1].jpg"/>
          <p:cNvPicPr>
            <a:picLocks noGrp="1" noChangeAspect="1" noChangeArrowheads="1"/>
          </p:cNvPicPr>
          <p:nvPr>
            <p:ph type="pic" sz="quarter" idx="11"/>
          </p:nvPr>
        </p:nvPicPr>
        <p:blipFill rotWithShape="1">
          <a:blip r:embed="rId3" cstate="screen">
            <a:extLst>
              <a:ext uri="{28A0092B-C50C-407E-A947-70E740481C1C}">
                <a14:useLocalDpi xmlns="" xmlns:a14="http://schemas.microsoft.com/office/drawing/2010/main"/>
              </a:ext>
            </a:extLst>
          </a:blip>
          <a:srcRect l="10" r="10"/>
          <a:stretch/>
        </p:blipFill>
        <p:spPr bwMode="auto">
          <a:prstGeom prst="rect">
            <a:avLst/>
          </a:prstGeom>
          <a:noFill/>
          <a:ln>
            <a:noFill/>
          </a:ln>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Thank you</a:t>
            </a:r>
            <a:endParaRPr lang="en-US" dirty="0"/>
          </a:p>
        </p:txBody>
      </p:sp>
      <p:sp>
        <p:nvSpPr>
          <p:cNvPr id="3" name="Text Placeholder 2"/>
          <p:cNvSpPr>
            <a:spLocks noGrp="1"/>
          </p:cNvSpPr>
          <p:nvPr>
            <p:ph type="body" sz="quarter" idx="10"/>
          </p:nvPr>
        </p:nvSpPr>
        <p:spPr/>
        <p:txBody>
          <a:bodyPr/>
          <a:lstStyle/>
          <a:p>
            <a:r>
              <a:rPr lang="en-US" dirty="0" smtClean="0"/>
              <a:t>Contact information:</a:t>
            </a:r>
          </a:p>
          <a:p>
            <a:r>
              <a:rPr lang="en-US" dirty="0" err="1" smtClean="0"/>
              <a:t>axel.uhl@sap.com</a:t>
            </a:r>
            <a:endParaRPr lang="en-US" dirty="0" smtClean="0"/>
          </a:p>
        </p:txBody>
      </p:sp>
      <p:pic>
        <p:nvPicPr>
          <p:cNvPr id="4" name="Picture 3" descr="640x426-IMG_7035.JPG"/>
          <p:cNvPicPr>
            <a:picLocks noChangeAspect="1"/>
          </p:cNvPicPr>
          <p:nvPr/>
        </p:nvPicPr>
        <p:blipFill>
          <a:blip r:embed="rId3" cstate="print"/>
          <a:stretch>
            <a:fillRect/>
          </a:stretch>
        </p:blipFill>
        <p:spPr>
          <a:xfrm>
            <a:off x="6000749" y="3415804"/>
            <a:ext cx="2571751" cy="1711821"/>
          </a:xfrm>
          <a:prstGeom prst="rect">
            <a:avLst/>
          </a:prstGeom>
        </p:spPr>
      </p:pic>
      <p:pic>
        <p:nvPicPr>
          <p:cNvPr id="6" name="Picture 5" descr="640x426-IMG_6959.JPG"/>
          <p:cNvPicPr>
            <a:picLocks noChangeAspect="1"/>
          </p:cNvPicPr>
          <p:nvPr/>
        </p:nvPicPr>
        <p:blipFill>
          <a:blip r:embed="rId4" cstate="print"/>
          <a:stretch>
            <a:fillRect/>
          </a:stretch>
        </p:blipFill>
        <p:spPr>
          <a:xfrm>
            <a:off x="3280506" y="3409951"/>
            <a:ext cx="2580543" cy="1717674"/>
          </a:xfrm>
          <a:prstGeom prst="rect">
            <a:avLst/>
          </a:prstGeom>
        </p:spPr>
      </p:pic>
      <p:pic>
        <p:nvPicPr>
          <p:cNvPr id="15362" name="Picture 2"/>
          <p:cNvPicPr>
            <a:picLocks noChangeAspect="1" noChangeArrowheads="1"/>
          </p:cNvPicPr>
          <p:nvPr/>
        </p:nvPicPr>
        <p:blipFill>
          <a:blip r:embed="rId5" cstate="print"/>
          <a:srcRect/>
          <a:stretch>
            <a:fillRect/>
          </a:stretch>
        </p:blipFill>
        <p:spPr bwMode="auto">
          <a:xfrm>
            <a:off x="349043" y="3371086"/>
            <a:ext cx="2782530" cy="17450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Appendix</a:t>
            </a:r>
          </a:p>
        </p:txBody>
      </p:sp>
      <p:sp>
        <p:nvSpPr>
          <p:cNvPr id="7" name="Picture Placeholder 6"/>
          <p:cNvSpPr>
            <a:spLocks noGrp="1"/>
          </p:cNvSpPr>
          <p:nvPr>
            <p:ph type="pic" sz="quarter" idx="11"/>
          </p:nvPr>
        </p:nvSpPr>
        <p:spPr/>
      </p:sp>
      <p:pic>
        <p:nvPicPr>
          <p:cNvPr id="6149" name="Picture 5"/>
          <p:cNvPicPr>
            <a:picLocks noChangeAspect="1" noChangeArrowheads="1"/>
          </p:cNvPicPr>
          <p:nvPr/>
        </p:nvPicPr>
        <p:blipFill>
          <a:blip r:embed="rId3" cstate="print"/>
          <a:srcRect/>
          <a:stretch>
            <a:fillRect/>
          </a:stretch>
        </p:blipFill>
        <p:spPr bwMode="auto">
          <a:xfrm>
            <a:off x="304800" y="180023"/>
            <a:ext cx="8534400" cy="2151697"/>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“Read-Read” Deadlock with </a:t>
            </a:r>
            <a:r>
              <a:rPr lang="en-US" dirty="0" err="1" smtClean="0"/>
              <a:t>ReentrantReadWriteLock</a:t>
            </a:r>
            <a:endParaRPr lang="en-US" dirty="0"/>
          </a:p>
        </p:txBody>
      </p:sp>
      <p:sp>
        <p:nvSpPr>
          <p:cNvPr id="3" name="Text Placeholder 2"/>
          <p:cNvSpPr>
            <a:spLocks noGrp="1"/>
          </p:cNvSpPr>
          <p:nvPr>
            <p:ph type="body" sz="quarter" idx="10"/>
          </p:nvPr>
        </p:nvSpPr>
        <p:spPr>
          <a:xfrm>
            <a:off x="295425" y="4929187"/>
            <a:ext cx="8494713" cy="1233488"/>
          </a:xfrm>
        </p:spPr>
        <p:txBody>
          <a:bodyPr/>
          <a:lstStyle/>
          <a:p>
            <a:pPr lvl="2"/>
            <a:r>
              <a:rPr lang="en-US" dirty="0" smtClean="0"/>
              <a:t>Thread 1 owns </a:t>
            </a:r>
            <a:r>
              <a:rPr lang="en-US" dirty="0" err="1" smtClean="0"/>
              <a:t>B.read</a:t>
            </a:r>
            <a:r>
              <a:rPr lang="en-US" dirty="0" smtClean="0"/>
              <a:t> and requests </a:t>
            </a:r>
            <a:r>
              <a:rPr lang="en-US" dirty="0" err="1" smtClean="0"/>
              <a:t>A.write</a:t>
            </a:r>
            <a:r>
              <a:rPr lang="en-US" dirty="0" smtClean="0"/>
              <a:t> (doesn’t get it because Thread 3 owns </a:t>
            </a:r>
            <a:r>
              <a:rPr lang="en-US" dirty="0" err="1" smtClean="0"/>
              <a:t>A.read</a:t>
            </a:r>
            <a:r>
              <a:rPr lang="en-US" dirty="0" smtClean="0"/>
              <a:t>)</a:t>
            </a:r>
          </a:p>
          <a:p>
            <a:pPr lvl="2"/>
            <a:r>
              <a:rPr lang="en-US" dirty="0" smtClean="0"/>
              <a:t>Thread 2 requests </a:t>
            </a:r>
            <a:r>
              <a:rPr lang="en-US" dirty="0" err="1" smtClean="0"/>
              <a:t>B.write</a:t>
            </a:r>
            <a:r>
              <a:rPr lang="en-US" dirty="0" smtClean="0"/>
              <a:t> (doesn’t get it because Thread 1 owns </a:t>
            </a:r>
            <a:r>
              <a:rPr lang="en-US" dirty="0" err="1" smtClean="0"/>
              <a:t>B.read</a:t>
            </a:r>
            <a:r>
              <a:rPr lang="en-US" dirty="0" smtClean="0"/>
              <a:t>)</a:t>
            </a:r>
          </a:p>
          <a:p>
            <a:pPr lvl="2"/>
            <a:r>
              <a:rPr lang="en-US" dirty="0" smtClean="0"/>
              <a:t>Thread 3 owns </a:t>
            </a:r>
            <a:r>
              <a:rPr lang="en-US" dirty="0" err="1" smtClean="0"/>
              <a:t>A.read</a:t>
            </a:r>
            <a:r>
              <a:rPr lang="en-US" dirty="0" smtClean="0"/>
              <a:t> and requests </a:t>
            </a:r>
            <a:r>
              <a:rPr lang="en-US" dirty="0" err="1" smtClean="0"/>
              <a:t>B.read</a:t>
            </a:r>
            <a:r>
              <a:rPr lang="en-US" dirty="0" smtClean="0"/>
              <a:t> (doesn’t get it because </a:t>
            </a:r>
            <a:r>
              <a:rPr lang="en-US" dirty="0" err="1" smtClean="0"/>
              <a:t>B.write</a:t>
            </a:r>
            <a:r>
              <a:rPr lang="en-US" dirty="0" smtClean="0"/>
              <a:t> came earlier)</a:t>
            </a:r>
          </a:p>
          <a:p>
            <a:pPr lvl="2"/>
            <a:r>
              <a:rPr lang="en-US" dirty="0" smtClean="0"/>
              <a:t>Looking only at Thread 1 and 3, it seems there is a deadlock between two readers of B!</a:t>
            </a:r>
          </a:p>
        </p:txBody>
      </p:sp>
      <p:grpSp>
        <p:nvGrpSpPr>
          <p:cNvPr id="4" name="Group 9"/>
          <p:cNvGrpSpPr/>
          <p:nvPr/>
        </p:nvGrpSpPr>
        <p:grpSpPr>
          <a:xfrm>
            <a:off x="2619375" y="1981200"/>
            <a:ext cx="923925" cy="914400"/>
            <a:chOff x="3600450" y="3105150"/>
            <a:chExt cx="923925" cy="914400"/>
          </a:xfrm>
        </p:grpSpPr>
        <p:grpSp>
          <p:nvGrpSpPr>
            <p:cNvPr id="7" name="Group 6"/>
            <p:cNvGrpSpPr/>
            <p:nvPr/>
          </p:nvGrpSpPr>
          <p:grpSpPr>
            <a:xfrm rot="10800000">
              <a:off x="3600450" y="3105150"/>
              <a:ext cx="923925" cy="914400"/>
              <a:chOff x="4276725" y="3933825"/>
              <a:chExt cx="923925" cy="914400"/>
            </a:xfrm>
          </p:grpSpPr>
          <p:sp>
            <p:nvSpPr>
              <p:cNvPr id="5" name="Pie 4"/>
              <p:cNvSpPr/>
              <p:nvPr/>
            </p:nvSpPr>
            <p:spPr bwMode="gray">
              <a:xfrm>
                <a:off x="4286250" y="3933825"/>
                <a:ext cx="914400" cy="914400"/>
              </a:xfrm>
              <a:prstGeom prst="pie">
                <a:avLst>
                  <a:gd name="adj1" fmla="val 5400000"/>
                  <a:gd name="adj2" fmla="val 16200000"/>
                </a:avLst>
              </a:prstGeom>
              <a:solidFill>
                <a:srgbClr val="00B05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6" name="Pie 5"/>
              <p:cNvSpPr/>
              <p:nvPr/>
            </p:nvSpPr>
            <p:spPr bwMode="gray">
              <a:xfrm>
                <a:off x="4276725" y="3933825"/>
                <a:ext cx="914400" cy="914400"/>
              </a:xfrm>
              <a:prstGeom prst="pie">
                <a:avLst>
                  <a:gd name="adj1" fmla="val 16107801"/>
                  <a:gd name="adj2" fmla="val 5394338"/>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sp>
          <p:nvSpPr>
            <p:cNvPr id="8" name="TextBox 7"/>
            <p:cNvSpPr txBox="1"/>
            <p:nvPr/>
          </p:nvSpPr>
          <p:spPr>
            <a:xfrm rot="5400000">
              <a:off x="4019550" y="3419475"/>
              <a:ext cx="4616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read</a:t>
              </a:r>
            </a:p>
          </p:txBody>
        </p:sp>
        <p:sp>
          <p:nvSpPr>
            <p:cNvPr id="9" name="TextBox 8"/>
            <p:cNvSpPr txBox="1"/>
            <p:nvPr/>
          </p:nvSpPr>
          <p:spPr>
            <a:xfrm rot="16200000">
              <a:off x="3629025" y="3419475"/>
              <a:ext cx="48731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write</a:t>
              </a:r>
            </a:p>
          </p:txBody>
        </p:sp>
      </p:grpSp>
      <p:grpSp>
        <p:nvGrpSpPr>
          <p:cNvPr id="10" name="Group 10"/>
          <p:cNvGrpSpPr/>
          <p:nvPr/>
        </p:nvGrpSpPr>
        <p:grpSpPr>
          <a:xfrm>
            <a:off x="4391025" y="1990725"/>
            <a:ext cx="923925" cy="914400"/>
            <a:chOff x="3600450" y="3105150"/>
            <a:chExt cx="923925" cy="914400"/>
          </a:xfrm>
        </p:grpSpPr>
        <p:grpSp>
          <p:nvGrpSpPr>
            <p:cNvPr id="11" name="Group 11"/>
            <p:cNvGrpSpPr/>
            <p:nvPr/>
          </p:nvGrpSpPr>
          <p:grpSpPr>
            <a:xfrm rot="10800000">
              <a:off x="3600450" y="3105150"/>
              <a:ext cx="923925" cy="914400"/>
              <a:chOff x="4276725" y="3933825"/>
              <a:chExt cx="923925" cy="914400"/>
            </a:xfrm>
          </p:grpSpPr>
          <p:sp>
            <p:nvSpPr>
              <p:cNvPr id="15" name="Pie 14"/>
              <p:cNvSpPr/>
              <p:nvPr/>
            </p:nvSpPr>
            <p:spPr bwMode="gray">
              <a:xfrm>
                <a:off x="4286250" y="3933825"/>
                <a:ext cx="914400" cy="914400"/>
              </a:xfrm>
              <a:prstGeom prst="pie">
                <a:avLst>
                  <a:gd name="adj1" fmla="val 5400000"/>
                  <a:gd name="adj2" fmla="val 16200000"/>
                </a:avLst>
              </a:prstGeom>
              <a:solidFill>
                <a:srgbClr val="00B05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Pie 15"/>
              <p:cNvSpPr/>
              <p:nvPr/>
            </p:nvSpPr>
            <p:spPr bwMode="gray">
              <a:xfrm>
                <a:off x="4276725" y="3933825"/>
                <a:ext cx="914400" cy="914400"/>
              </a:xfrm>
              <a:prstGeom prst="pie">
                <a:avLst>
                  <a:gd name="adj1" fmla="val 16107801"/>
                  <a:gd name="adj2" fmla="val 5394338"/>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sp>
          <p:nvSpPr>
            <p:cNvPr id="13" name="TextBox 12"/>
            <p:cNvSpPr txBox="1"/>
            <p:nvPr/>
          </p:nvSpPr>
          <p:spPr>
            <a:xfrm rot="5400000">
              <a:off x="4019550" y="3419475"/>
              <a:ext cx="4616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read</a:t>
              </a:r>
            </a:p>
          </p:txBody>
        </p:sp>
        <p:sp>
          <p:nvSpPr>
            <p:cNvPr id="14" name="TextBox 13"/>
            <p:cNvSpPr txBox="1"/>
            <p:nvPr/>
          </p:nvSpPr>
          <p:spPr>
            <a:xfrm rot="16200000">
              <a:off x="3629025" y="3419475"/>
              <a:ext cx="48731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write</a:t>
              </a:r>
            </a:p>
          </p:txBody>
        </p:sp>
      </p:grpSp>
      <p:sp>
        <p:nvSpPr>
          <p:cNvPr id="17" name="TextBox 16"/>
          <p:cNvSpPr txBox="1"/>
          <p:nvPr/>
        </p:nvSpPr>
        <p:spPr>
          <a:xfrm>
            <a:off x="3009900" y="1666875"/>
            <a:ext cx="153888"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A</a:t>
            </a:r>
          </a:p>
        </p:txBody>
      </p:sp>
      <p:sp>
        <p:nvSpPr>
          <p:cNvPr id="18" name="TextBox 17"/>
          <p:cNvSpPr txBox="1"/>
          <p:nvPr/>
        </p:nvSpPr>
        <p:spPr>
          <a:xfrm>
            <a:off x="4772025" y="1685925"/>
            <a:ext cx="153888"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B</a:t>
            </a:r>
          </a:p>
        </p:txBody>
      </p:sp>
      <p:sp>
        <p:nvSpPr>
          <p:cNvPr id="19" name="TextBox 18"/>
          <p:cNvSpPr txBox="1"/>
          <p:nvPr/>
        </p:nvSpPr>
        <p:spPr>
          <a:xfrm>
            <a:off x="342900" y="1362075"/>
            <a:ext cx="1590179" cy="110799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u="sng" kern="0" dirty="0" smtClean="0">
                <a:ea typeface="Arial Unicode MS" pitchFamily="34" charset="-128"/>
                <a:cs typeface="Arial Unicode MS" pitchFamily="34" charset="-128"/>
              </a:rPr>
              <a:t>Thread 1</a:t>
            </a:r>
          </a:p>
          <a:p>
            <a:pPr fontAlgn="base">
              <a:spcBef>
                <a:spcPct val="50000"/>
              </a:spcBef>
              <a:spcAft>
                <a:spcPct val="0"/>
              </a:spcAft>
              <a:buClr>
                <a:srgbClr val="F0AB00"/>
              </a:buClr>
              <a:buSzPct val="80000"/>
            </a:pPr>
            <a:r>
              <a:rPr lang="en-US" kern="0" dirty="0" smtClean="0">
                <a:ea typeface="Arial Unicode MS" pitchFamily="34" charset="-128"/>
                <a:cs typeface="Arial Unicode MS" pitchFamily="34" charset="-128"/>
              </a:rPr>
              <a:t>1. </a:t>
            </a:r>
            <a:r>
              <a:rPr lang="en-US" kern="0" dirty="0" err="1" smtClean="0">
                <a:ea typeface="Arial Unicode MS" pitchFamily="34" charset="-128"/>
                <a:cs typeface="Arial Unicode MS" pitchFamily="34" charset="-128"/>
              </a:rPr>
              <a:t>B.read.lock</a:t>
            </a:r>
            <a:r>
              <a:rPr lang="en-US" kern="0" dirty="0" smtClean="0">
                <a:ea typeface="Arial Unicode MS" pitchFamily="34" charset="-128"/>
                <a:cs typeface="Arial Unicode MS" pitchFamily="34" charset="-128"/>
              </a:rPr>
              <a:t>()</a:t>
            </a:r>
          </a:p>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4. </a:t>
            </a:r>
            <a:r>
              <a:rPr lang="en-US" sz="1800" kern="0" dirty="0" err="1" smtClean="0">
                <a:ea typeface="Arial Unicode MS" pitchFamily="34" charset="-128"/>
                <a:cs typeface="Arial Unicode MS" pitchFamily="34" charset="-128"/>
              </a:rPr>
              <a:t>A.write.lock</a:t>
            </a:r>
            <a:r>
              <a:rPr lang="en-US" sz="1800" kern="0" dirty="0" smtClean="0">
                <a:ea typeface="Arial Unicode MS" pitchFamily="34" charset="-128"/>
                <a:cs typeface="Arial Unicode MS" pitchFamily="34" charset="-128"/>
              </a:rPr>
              <a:t>()</a:t>
            </a:r>
          </a:p>
        </p:txBody>
      </p:sp>
      <p:sp>
        <p:nvSpPr>
          <p:cNvPr id="20" name="TextBox 19"/>
          <p:cNvSpPr txBox="1"/>
          <p:nvPr/>
        </p:nvSpPr>
        <p:spPr>
          <a:xfrm>
            <a:off x="3352800" y="3314700"/>
            <a:ext cx="1564531" cy="110799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u="sng" kern="0" dirty="0" smtClean="0">
                <a:ea typeface="Arial Unicode MS" pitchFamily="34" charset="-128"/>
                <a:cs typeface="Arial Unicode MS" pitchFamily="34" charset="-128"/>
              </a:rPr>
              <a:t>Thread 3</a:t>
            </a:r>
          </a:p>
          <a:p>
            <a:pPr fontAlgn="base">
              <a:spcBef>
                <a:spcPct val="50000"/>
              </a:spcBef>
              <a:spcAft>
                <a:spcPct val="0"/>
              </a:spcAft>
              <a:buClr>
                <a:srgbClr val="F0AB00"/>
              </a:buClr>
              <a:buSzPct val="80000"/>
            </a:pPr>
            <a:r>
              <a:rPr lang="en-US" kern="0" dirty="0" smtClean="0">
                <a:ea typeface="Arial Unicode MS" pitchFamily="34" charset="-128"/>
                <a:cs typeface="Arial Unicode MS" pitchFamily="34" charset="-128"/>
              </a:rPr>
              <a:t>3. </a:t>
            </a:r>
            <a:r>
              <a:rPr lang="en-US" kern="0" dirty="0" err="1" smtClean="0">
                <a:ea typeface="Arial Unicode MS" pitchFamily="34" charset="-128"/>
                <a:cs typeface="Arial Unicode MS" pitchFamily="34" charset="-128"/>
              </a:rPr>
              <a:t>A.read.lock</a:t>
            </a:r>
            <a:r>
              <a:rPr lang="en-US" kern="0" dirty="0" smtClean="0">
                <a:ea typeface="Arial Unicode MS" pitchFamily="34" charset="-128"/>
                <a:cs typeface="Arial Unicode MS" pitchFamily="34" charset="-128"/>
              </a:rPr>
              <a:t>()</a:t>
            </a:r>
          </a:p>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5. </a:t>
            </a:r>
            <a:r>
              <a:rPr lang="en-US" sz="1800" kern="0" dirty="0" err="1" smtClean="0">
                <a:ea typeface="Arial Unicode MS" pitchFamily="34" charset="-128"/>
                <a:cs typeface="Arial Unicode MS" pitchFamily="34" charset="-128"/>
              </a:rPr>
              <a:t>B.read.lock</a:t>
            </a:r>
            <a:r>
              <a:rPr lang="en-US" sz="1800" kern="0" dirty="0" smtClean="0">
                <a:ea typeface="Arial Unicode MS" pitchFamily="34" charset="-128"/>
                <a:cs typeface="Arial Unicode MS" pitchFamily="34" charset="-128"/>
              </a:rPr>
              <a:t>()</a:t>
            </a:r>
          </a:p>
        </p:txBody>
      </p:sp>
      <p:sp>
        <p:nvSpPr>
          <p:cNvPr id="21" name="TextBox 20"/>
          <p:cNvSpPr txBox="1"/>
          <p:nvPr/>
        </p:nvSpPr>
        <p:spPr>
          <a:xfrm>
            <a:off x="6267450" y="1362075"/>
            <a:ext cx="1590179" cy="69249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u="sng" kern="0" dirty="0" smtClean="0">
                <a:ea typeface="Arial Unicode MS" pitchFamily="34" charset="-128"/>
                <a:cs typeface="Arial Unicode MS" pitchFamily="34" charset="-128"/>
              </a:rPr>
              <a:t>Thread 2</a:t>
            </a:r>
          </a:p>
          <a:p>
            <a:pPr fontAlgn="base">
              <a:spcBef>
                <a:spcPct val="50000"/>
              </a:spcBef>
              <a:spcAft>
                <a:spcPct val="0"/>
              </a:spcAft>
              <a:buClr>
                <a:srgbClr val="F0AB00"/>
              </a:buClr>
              <a:buSzPct val="80000"/>
            </a:pPr>
            <a:r>
              <a:rPr lang="en-US" kern="0" dirty="0" smtClean="0">
                <a:ea typeface="Arial Unicode MS" pitchFamily="34" charset="-128"/>
                <a:cs typeface="Arial Unicode MS" pitchFamily="34" charset="-128"/>
              </a:rPr>
              <a:t>2. </a:t>
            </a:r>
            <a:r>
              <a:rPr lang="en-US" kern="0" dirty="0" err="1" smtClean="0">
                <a:ea typeface="Arial Unicode MS" pitchFamily="34" charset="-128"/>
                <a:cs typeface="Arial Unicode MS" pitchFamily="34" charset="-128"/>
              </a:rPr>
              <a:t>B.write.lock</a:t>
            </a:r>
            <a:r>
              <a:rPr lang="en-US" kern="0" dirty="0" smtClean="0">
                <a:ea typeface="Arial Unicode MS" pitchFamily="34" charset="-128"/>
                <a:cs typeface="Arial Unicode MS" pitchFamily="34" charset="-128"/>
              </a:rPr>
              <a:t>()</a:t>
            </a:r>
          </a:p>
        </p:txBody>
      </p:sp>
      <p:cxnSp>
        <p:nvCxnSpPr>
          <p:cNvPr id="23" name="Elbow Connector 22"/>
          <p:cNvCxnSpPr>
            <a:endCxn id="16" idx="0"/>
          </p:cNvCxnSpPr>
          <p:nvPr/>
        </p:nvCxnSpPr>
        <p:spPr>
          <a:xfrm>
            <a:off x="1971675" y="1914525"/>
            <a:ext cx="2428875" cy="533400"/>
          </a:xfrm>
          <a:prstGeom prst="bentConnector3">
            <a:avLst>
              <a:gd name="adj1" fmla="val 80588"/>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0" name="Elbow Connector 29"/>
          <p:cNvCxnSpPr>
            <a:endCxn id="15" idx="2"/>
          </p:cNvCxnSpPr>
          <p:nvPr/>
        </p:nvCxnSpPr>
        <p:spPr>
          <a:xfrm rot="10800000" flipV="1">
            <a:off x="5305425" y="1914525"/>
            <a:ext cx="933450" cy="533400"/>
          </a:xfrm>
          <a:prstGeom prst="bentConnector3">
            <a:avLst>
              <a:gd name="adj1" fmla="val 50000"/>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1952625" y="2381250"/>
            <a:ext cx="676275"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Shape 34"/>
          <p:cNvCxnSpPr>
            <a:stCxn id="20" idx="1"/>
            <a:endCxn id="6" idx="3"/>
          </p:cNvCxnSpPr>
          <p:nvPr/>
        </p:nvCxnSpPr>
        <p:spPr>
          <a:xfrm rot="10800000">
            <a:off x="3086100" y="2895600"/>
            <a:ext cx="266700" cy="973098"/>
          </a:xfrm>
          <a:prstGeom prst="bentConnector2">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nvGrpSpPr>
          <p:cNvPr id="12" name="Group 46"/>
          <p:cNvGrpSpPr/>
          <p:nvPr/>
        </p:nvGrpSpPr>
        <p:grpSpPr>
          <a:xfrm>
            <a:off x="4848225" y="2905124"/>
            <a:ext cx="374650" cy="1390650"/>
            <a:chOff x="5181600" y="3170686"/>
            <a:chExt cx="374650" cy="2982464"/>
          </a:xfrm>
        </p:grpSpPr>
        <p:cxnSp>
          <p:nvCxnSpPr>
            <p:cNvPr id="37" name="Elbow Connector 36"/>
            <p:cNvCxnSpPr>
              <a:endCxn id="15" idx="3"/>
            </p:cNvCxnSpPr>
            <p:nvPr/>
          </p:nvCxnSpPr>
          <p:spPr>
            <a:xfrm rot="16200000" flipV="1">
              <a:off x="3871343" y="4480943"/>
              <a:ext cx="2982463" cy="361950"/>
            </a:xfrm>
            <a:prstGeom prst="bentConnector3">
              <a:avLst>
                <a:gd name="adj1" fmla="val 50000"/>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276850" y="6153150"/>
              <a:ext cx="2794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pic>
        <p:nvPicPr>
          <p:cNvPr id="16386" name="Picture 2" descr="C:\Users\d043530\AppData\Local\Microsoft\Windows\Temporary Internet Files\Content.IE5\8PUAJKGS\MC900441735[1].png"/>
          <p:cNvPicPr>
            <a:picLocks noChangeAspect="1" noChangeArrowheads="1"/>
          </p:cNvPicPr>
          <p:nvPr/>
        </p:nvPicPr>
        <p:blipFill>
          <a:blip r:embed="rId2" cstate="print"/>
          <a:srcRect/>
          <a:stretch>
            <a:fillRect/>
          </a:stretch>
        </p:blipFill>
        <p:spPr bwMode="auto">
          <a:xfrm>
            <a:off x="5486400" y="1828800"/>
            <a:ext cx="647699" cy="647699"/>
          </a:xfrm>
          <a:prstGeom prst="rect">
            <a:avLst/>
          </a:prstGeom>
          <a:noFill/>
        </p:spPr>
      </p:pic>
      <p:pic>
        <p:nvPicPr>
          <p:cNvPr id="49" name="Picture 2" descr="C:\Users\d043530\AppData\Local\Microsoft\Windows\Temporary Internet Files\Content.IE5\8PUAJKGS\MC900441735[1].png"/>
          <p:cNvPicPr>
            <a:picLocks noChangeAspect="1" noChangeArrowheads="1"/>
          </p:cNvPicPr>
          <p:nvPr/>
        </p:nvPicPr>
        <p:blipFill>
          <a:blip r:embed="rId2" cstate="print"/>
          <a:srcRect/>
          <a:stretch>
            <a:fillRect/>
          </a:stretch>
        </p:blipFill>
        <p:spPr bwMode="auto">
          <a:xfrm>
            <a:off x="1933575" y="2019300"/>
            <a:ext cx="647699" cy="647699"/>
          </a:xfrm>
          <a:prstGeom prst="rect">
            <a:avLst/>
          </a:prstGeom>
          <a:noFill/>
        </p:spPr>
      </p:pic>
      <p:pic>
        <p:nvPicPr>
          <p:cNvPr id="50" name="Picture 2" descr="C:\Users\d043530\AppData\Local\Microsoft\Windows\Temporary Internet Files\Content.IE5\8PUAJKGS\MC900441735[1].png"/>
          <p:cNvPicPr>
            <a:picLocks noChangeAspect="1" noChangeArrowheads="1"/>
          </p:cNvPicPr>
          <p:nvPr/>
        </p:nvPicPr>
        <p:blipFill>
          <a:blip r:embed="rId2" cstate="print"/>
          <a:srcRect/>
          <a:stretch>
            <a:fillRect/>
          </a:stretch>
        </p:blipFill>
        <p:spPr bwMode="auto">
          <a:xfrm>
            <a:off x="4914900" y="3543300"/>
            <a:ext cx="647699" cy="647699"/>
          </a:xfrm>
          <a:prstGeom prst="rect">
            <a:avLst/>
          </a:prstGeom>
          <a:noFill/>
        </p:spPr>
      </p:pic>
      <p:cxnSp>
        <p:nvCxnSpPr>
          <p:cNvPr id="53" name="Straight Arrow Connector 52"/>
          <p:cNvCxnSpPr/>
          <p:nvPr/>
        </p:nvCxnSpPr>
        <p:spPr>
          <a:xfrm flipV="1">
            <a:off x="5486400" y="2095500"/>
            <a:ext cx="1400175" cy="141922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467475" y="2733675"/>
            <a:ext cx="1718419" cy="1661993"/>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Write lock was</a:t>
            </a:r>
            <a:r>
              <a:rPr lang="en-US" kern="0" dirty="0" smtClean="0">
                <a:ea typeface="Arial Unicode MS" pitchFamily="34" charset="-128"/>
                <a:cs typeface="Arial Unicode MS" pitchFamily="34" charset="-128"/>
              </a:rPr>
              <a:t/>
            </a:r>
            <a:br>
              <a:rPr lang="en-US" kern="0" dirty="0" smtClean="0">
                <a:ea typeface="Arial Unicode MS" pitchFamily="34" charset="-128"/>
                <a:cs typeface="Arial Unicode MS" pitchFamily="34" charset="-128"/>
              </a:rPr>
            </a:br>
            <a:r>
              <a:rPr lang="en-US" kern="0" dirty="0" smtClean="0">
                <a:ea typeface="Arial Unicode MS" pitchFamily="34" charset="-128"/>
                <a:cs typeface="Arial Unicode MS" pitchFamily="34" charset="-128"/>
              </a:rPr>
              <a:t>requested first;</a:t>
            </a:r>
            <a:br>
              <a:rPr lang="en-US" kern="0" dirty="0" smtClean="0">
                <a:ea typeface="Arial Unicode MS" pitchFamily="34" charset="-128"/>
                <a:cs typeface="Arial Unicode MS" pitchFamily="34" charset="-128"/>
              </a:rPr>
            </a:br>
            <a:r>
              <a:rPr lang="en-US" kern="0" dirty="0" smtClean="0">
                <a:ea typeface="Arial Unicode MS" pitchFamily="34" charset="-128"/>
                <a:cs typeface="Arial Unicode MS" pitchFamily="34" charset="-128"/>
              </a:rPr>
              <a:t>need to wait for</a:t>
            </a:r>
            <a:br>
              <a:rPr lang="en-US" kern="0" dirty="0" smtClean="0">
                <a:ea typeface="Arial Unicode MS" pitchFamily="34" charset="-128"/>
                <a:cs typeface="Arial Unicode MS" pitchFamily="34" charset="-128"/>
              </a:rPr>
            </a:br>
            <a:r>
              <a:rPr lang="en-US" kern="0" dirty="0" smtClean="0">
                <a:ea typeface="Arial Unicode MS" pitchFamily="34" charset="-128"/>
                <a:cs typeface="Arial Unicode MS" pitchFamily="34" charset="-128"/>
              </a:rPr>
              <a:t>write lock to be</a:t>
            </a:r>
            <a:br>
              <a:rPr lang="en-US" kern="0" dirty="0" smtClean="0">
                <a:ea typeface="Arial Unicode MS" pitchFamily="34" charset="-128"/>
                <a:cs typeface="Arial Unicode MS" pitchFamily="34" charset="-128"/>
              </a:rPr>
            </a:br>
            <a:r>
              <a:rPr lang="en-US" kern="0" dirty="0" smtClean="0">
                <a:ea typeface="Arial Unicode MS" pitchFamily="34" charset="-128"/>
                <a:cs typeface="Arial Unicode MS" pitchFamily="34" charset="-128"/>
              </a:rPr>
              <a:t>granted because</a:t>
            </a:r>
            <a:br>
              <a:rPr lang="en-US" kern="0" dirty="0" smtClean="0">
                <a:ea typeface="Arial Unicode MS" pitchFamily="34" charset="-128"/>
                <a:cs typeface="Arial Unicode MS" pitchFamily="34" charset="-128"/>
              </a:rPr>
            </a:br>
            <a:r>
              <a:rPr lang="en-US" kern="0" dirty="0" smtClean="0">
                <a:ea typeface="Arial Unicode MS" pitchFamily="34" charset="-128"/>
                <a:cs typeface="Arial Unicode MS" pitchFamily="34" charset="-128"/>
              </a:rPr>
              <a:t>lock is </a:t>
            </a:r>
            <a:r>
              <a:rPr lang="en-US" i="1" u="sng" kern="0" dirty="0" smtClean="0">
                <a:ea typeface="Arial Unicode MS" pitchFamily="34" charset="-128"/>
                <a:cs typeface="Arial Unicode MS" pitchFamily="34" charset="-128"/>
              </a:rPr>
              <a:t>fair</a:t>
            </a:r>
            <a:endParaRPr lang="en-US" sz="1800" u="sng" kern="0" dirty="0" smtClean="0">
              <a:ea typeface="Arial Unicode MS" pitchFamily="34" charset="-128"/>
              <a:cs typeface="Arial Unicode MS"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anim calcmode="lin" valueType="num">
                                      <p:cBhvr additive="base">
                                        <p:cTn id="7" dur="500" fill="hold"/>
                                        <p:tgtEl>
                                          <p:spTgt spid="19">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0-#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 calcmode="lin" valueType="num">
                                      <p:cBhvr additive="base">
                                        <p:cTn id="17" dur="500" fill="hold"/>
                                        <p:tgtEl>
                                          <p:spTgt spid="21">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1">
                                            <p:txEl>
                                              <p:pRg st="1" end="1"/>
                                            </p:txEl>
                                          </p:spTgt>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fill="hold"/>
                                        <p:tgtEl>
                                          <p:spTgt spid="30"/>
                                        </p:tgtEl>
                                        <p:attrNameLst>
                                          <p:attrName>ppt_x</p:attrName>
                                        </p:attrNameLst>
                                      </p:cBhvr>
                                      <p:tavLst>
                                        <p:tav tm="0">
                                          <p:val>
                                            <p:strVal val="1+#ppt_w/2"/>
                                          </p:val>
                                        </p:tav>
                                        <p:tav tm="100000">
                                          <p:val>
                                            <p:strVal val="#ppt_x"/>
                                          </p:val>
                                        </p:tav>
                                      </p:tavLst>
                                    </p:anim>
                                    <p:anim calcmode="lin" valueType="num">
                                      <p:cBhvr additive="base">
                                        <p:cTn id="22" dur="500" fill="hold"/>
                                        <p:tgtEl>
                                          <p:spTgt spid="30"/>
                                        </p:tgtEl>
                                        <p:attrNameLst>
                                          <p:attrName>ppt_y</p:attrName>
                                        </p:attrNameLst>
                                      </p:cBhvr>
                                      <p:tavLst>
                                        <p:tav tm="0">
                                          <p:val>
                                            <p:strVal val="#ppt_y"/>
                                          </p:val>
                                        </p:tav>
                                        <p:tav tm="100000">
                                          <p:val>
                                            <p:strVal val="#ppt_y"/>
                                          </p:val>
                                        </p:tav>
                                      </p:tavLst>
                                    </p:anim>
                                  </p:childTnLst>
                                </p:cTn>
                              </p:par>
                            </p:childTnLst>
                          </p:cTn>
                        </p:par>
                        <p:par>
                          <p:cTn id="23" fill="hold">
                            <p:stCondLst>
                              <p:cond delay="500"/>
                            </p:stCondLst>
                            <p:childTnLst>
                              <p:par>
                                <p:cTn id="24" presetID="26" presetClass="entr" presetSubtype="0" fill="hold" nodeType="afterEffect">
                                  <p:stCondLst>
                                    <p:cond delay="0"/>
                                  </p:stCondLst>
                                  <p:childTnLst>
                                    <p:set>
                                      <p:cBhvr>
                                        <p:cTn id="25" dur="1" fill="hold">
                                          <p:stCondLst>
                                            <p:cond delay="0"/>
                                          </p:stCondLst>
                                        </p:cTn>
                                        <p:tgtEl>
                                          <p:spTgt spid="16386"/>
                                        </p:tgtEl>
                                        <p:attrNameLst>
                                          <p:attrName>style.visibility</p:attrName>
                                        </p:attrNameLst>
                                      </p:cBhvr>
                                      <p:to>
                                        <p:strVal val="visible"/>
                                      </p:to>
                                    </p:set>
                                    <p:animEffect transition="in" filter="wipe(down)">
                                      <p:cBhvr>
                                        <p:cTn id="26" dur="580">
                                          <p:stCondLst>
                                            <p:cond delay="0"/>
                                          </p:stCondLst>
                                        </p:cTn>
                                        <p:tgtEl>
                                          <p:spTgt spid="16386"/>
                                        </p:tgtEl>
                                      </p:cBhvr>
                                    </p:animEffect>
                                    <p:anim calcmode="lin" valueType="num">
                                      <p:cBhvr>
                                        <p:cTn id="27" dur="1822" tmFilter="0,0; 0.14,0.36; 0.43,0.73; 0.71,0.91; 1.0,1.0">
                                          <p:stCondLst>
                                            <p:cond delay="0"/>
                                          </p:stCondLst>
                                        </p:cTn>
                                        <p:tgtEl>
                                          <p:spTgt spid="16386"/>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16386"/>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16386"/>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16386"/>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16386"/>
                                        </p:tgtEl>
                                        <p:attrNameLst>
                                          <p:attrName>ppt_y</p:attrName>
                                        </p:attrNameLst>
                                      </p:cBhvr>
                                      <p:tavLst>
                                        <p:tav tm="0" fmla="#ppt_y-sin(pi*$)/81">
                                          <p:val>
                                            <p:fltVal val="0"/>
                                          </p:val>
                                        </p:tav>
                                        <p:tav tm="100000">
                                          <p:val>
                                            <p:fltVal val="1"/>
                                          </p:val>
                                        </p:tav>
                                      </p:tavLst>
                                    </p:anim>
                                    <p:animScale>
                                      <p:cBhvr>
                                        <p:cTn id="32" dur="26">
                                          <p:stCondLst>
                                            <p:cond delay="650"/>
                                          </p:stCondLst>
                                        </p:cTn>
                                        <p:tgtEl>
                                          <p:spTgt spid="16386"/>
                                        </p:tgtEl>
                                      </p:cBhvr>
                                      <p:to x="100000" y="60000"/>
                                    </p:animScale>
                                    <p:animScale>
                                      <p:cBhvr>
                                        <p:cTn id="33" dur="166" decel="50000">
                                          <p:stCondLst>
                                            <p:cond delay="676"/>
                                          </p:stCondLst>
                                        </p:cTn>
                                        <p:tgtEl>
                                          <p:spTgt spid="16386"/>
                                        </p:tgtEl>
                                      </p:cBhvr>
                                      <p:to x="100000" y="100000"/>
                                    </p:animScale>
                                    <p:animScale>
                                      <p:cBhvr>
                                        <p:cTn id="34" dur="26">
                                          <p:stCondLst>
                                            <p:cond delay="1312"/>
                                          </p:stCondLst>
                                        </p:cTn>
                                        <p:tgtEl>
                                          <p:spTgt spid="16386"/>
                                        </p:tgtEl>
                                      </p:cBhvr>
                                      <p:to x="100000" y="80000"/>
                                    </p:animScale>
                                    <p:animScale>
                                      <p:cBhvr>
                                        <p:cTn id="35" dur="166" decel="50000">
                                          <p:stCondLst>
                                            <p:cond delay="1338"/>
                                          </p:stCondLst>
                                        </p:cTn>
                                        <p:tgtEl>
                                          <p:spTgt spid="16386"/>
                                        </p:tgtEl>
                                      </p:cBhvr>
                                      <p:to x="100000" y="100000"/>
                                    </p:animScale>
                                    <p:animScale>
                                      <p:cBhvr>
                                        <p:cTn id="36" dur="26">
                                          <p:stCondLst>
                                            <p:cond delay="1642"/>
                                          </p:stCondLst>
                                        </p:cTn>
                                        <p:tgtEl>
                                          <p:spTgt spid="16386"/>
                                        </p:tgtEl>
                                      </p:cBhvr>
                                      <p:to x="100000" y="90000"/>
                                    </p:animScale>
                                    <p:animScale>
                                      <p:cBhvr>
                                        <p:cTn id="37" dur="166" decel="50000">
                                          <p:stCondLst>
                                            <p:cond delay="1668"/>
                                          </p:stCondLst>
                                        </p:cTn>
                                        <p:tgtEl>
                                          <p:spTgt spid="16386"/>
                                        </p:tgtEl>
                                      </p:cBhvr>
                                      <p:to x="100000" y="100000"/>
                                    </p:animScale>
                                    <p:animScale>
                                      <p:cBhvr>
                                        <p:cTn id="38" dur="26">
                                          <p:stCondLst>
                                            <p:cond delay="1808"/>
                                          </p:stCondLst>
                                        </p:cTn>
                                        <p:tgtEl>
                                          <p:spTgt spid="16386"/>
                                        </p:tgtEl>
                                      </p:cBhvr>
                                      <p:to x="100000" y="95000"/>
                                    </p:animScale>
                                    <p:animScale>
                                      <p:cBhvr>
                                        <p:cTn id="39" dur="166" decel="50000">
                                          <p:stCondLst>
                                            <p:cond delay="1834"/>
                                          </p:stCondLst>
                                        </p:cTn>
                                        <p:tgtEl>
                                          <p:spTgt spid="16386"/>
                                        </p:tgtEl>
                                      </p:cBhvr>
                                      <p:to x="100000" y="100000"/>
                                    </p:animScale>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20">
                                            <p:txEl>
                                              <p:pRg st="1" end="1"/>
                                            </p:txEl>
                                          </p:spTgt>
                                        </p:tgtEl>
                                        <p:attrNameLst>
                                          <p:attrName>style.visibility</p:attrName>
                                        </p:attrNameLst>
                                      </p:cBhvr>
                                      <p:to>
                                        <p:strVal val="visible"/>
                                      </p:to>
                                    </p:set>
                                    <p:anim calcmode="lin" valueType="num">
                                      <p:cBhvr additive="base">
                                        <p:cTn id="44"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20">
                                            <p:txEl>
                                              <p:pRg st="1" end="1"/>
                                            </p:txEl>
                                          </p:spTgt>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35"/>
                                        </p:tgtEl>
                                        <p:attrNameLst>
                                          <p:attrName>style.visibility</p:attrName>
                                        </p:attrNameLst>
                                      </p:cBhvr>
                                      <p:to>
                                        <p:strVal val="visible"/>
                                      </p:to>
                                    </p:set>
                                    <p:anim calcmode="lin" valueType="num">
                                      <p:cBhvr additive="base">
                                        <p:cTn id="48" dur="500" fill="hold"/>
                                        <p:tgtEl>
                                          <p:spTgt spid="35"/>
                                        </p:tgtEl>
                                        <p:attrNameLst>
                                          <p:attrName>ppt_x</p:attrName>
                                        </p:attrNameLst>
                                      </p:cBhvr>
                                      <p:tavLst>
                                        <p:tav tm="0">
                                          <p:val>
                                            <p:strVal val="#ppt_x"/>
                                          </p:val>
                                        </p:tav>
                                        <p:tav tm="100000">
                                          <p:val>
                                            <p:strVal val="#ppt_x"/>
                                          </p:val>
                                        </p:tav>
                                      </p:tavLst>
                                    </p:anim>
                                    <p:anim calcmode="lin" valueType="num">
                                      <p:cBhvr additive="base">
                                        <p:cTn id="49"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nodeType="clickEffect">
                                  <p:stCondLst>
                                    <p:cond delay="0"/>
                                  </p:stCondLst>
                                  <p:childTnLst>
                                    <p:set>
                                      <p:cBhvr>
                                        <p:cTn id="53" dur="1" fill="hold">
                                          <p:stCondLst>
                                            <p:cond delay="0"/>
                                          </p:stCondLst>
                                        </p:cTn>
                                        <p:tgtEl>
                                          <p:spTgt spid="19">
                                            <p:txEl>
                                              <p:pRg st="2" end="2"/>
                                            </p:txEl>
                                          </p:spTgt>
                                        </p:tgtEl>
                                        <p:attrNameLst>
                                          <p:attrName>style.visibility</p:attrName>
                                        </p:attrNameLst>
                                      </p:cBhvr>
                                      <p:to>
                                        <p:strVal val="visible"/>
                                      </p:to>
                                    </p:set>
                                    <p:anim calcmode="lin" valueType="num">
                                      <p:cBhvr additive="base">
                                        <p:cTn id="54" dur="500" fill="hold"/>
                                        <p:tgtEl>
                                          <p:spTgt spid="19">
                                            <p:txEl>
                                              <p:pRg st="2" end="2"/>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19">
                                            <p:txEl>
                                              <p:pRg st="2" end="2"/>
                                            </p:txEl>
                                          </p:spTgt>
                                        </p:tgtEl>
                                        <p:attrNameLst>
                                          <p:attrName>ppt_y</p:attrName>
                                        </p:attrNameLst>
                                      </p:cBhvr>
                                      <p:tavLst>
                                        <p:tav tm="0">
                                          <p:val>
                                            <p:strVal val="#ppt_y"/>
                                          </p:val>
                                        </p:tav>
                                        <p:tav tm="100000">
                                          <p:val>
                                            <p:strVal val="#ppt_y"/>
                                          </p:val>
                                        </p:tav>
                                      </p:tavLst>
                                    </p:anim>
                                  </p:childTnLst>
                                </p:cTn>
                              </p:par>
                              <p:par>
                                <p:cTn id="56" presetID="2" presetClass="entr" presetSubtype="8" fill="hold" nodeType="withEffect">
                                  <p:stCondLst>
                                    <p:cond delay="0"/>
                                  </p:stCondLst>
                                  <p:childTnLst>
                                    <p:set>
                                      <p:cBhvr>
                                        <p:cTn id="57" dur="1" fill="hold">
                                          <p:stCondLst>
                                            <p:cond delay="0"/>
                                          </p:stCondLst>
                                        </p:cTn>
                                        <p:tgtEl>
                                          <p:spTgt spid="32"/>
                                        </p:tgtEl>
                                        <p:attrNameLst>
                                          <p:attrName>style.visibility</p:attrName>
                                        </p:attrNameLst>
                                      </p:cBhvr>
                                      <p:to>
                                        <p:strVal val="visible"/>
                                      </p:to>
                                    </p:set>
                                    <p:anim calcmode="lin" valueType="num">
                                      <p:cBhvr additive="base">
                                        <p:cTn id="58" dur="500" fill="hold"/>
                                        <p:tgtEl>
                                          <p:spTgt spid="32"/>
                                        </p:tgtEl>
                                        <p:attrNameLst>
                                          <p:attrName>ppt_x</p:attrName>
                                        </p:attrNameLst>
                                      </p:cBhvr>
                                      <p:tavLst>
                                        <p:tav tm="0">
                                          <p:val>
                                            <p:strVal val="0-#ppt_w/2"/>
                                          </p:val>
                                        </p:tav>
                                        <p:tav tm="100000">
                                          <p:val>
                                            <p:strVal val="#ppt_x"/>
                                          </p:val>
                                        </p:tav>
                                      </p:tavLst>
                                    </p:anim>
                                    <p:anim calcmode="lin" valueType="num">
                                      <p:cBhvr additive="base">
                                        <p:cTn id="59" dur="500" fill="hold"/>
                                        <p:tgtEl>
                                          <p:spTgt spid="32"/>
                                        </p:tgtEl>
                                        <p:attrNameLst>
                                          <p:attrName>ppt_y</p:attrName>
                                        </p:attrNameLst>
                                      </p:cBhvr>
                                      <p:tavLst>
                                        <p:tav tm="0">
                                          <p:val>
                                            <p:strVal val="#ppt_y"/>
                                          </p:val>
                                        </p:tav>
                                        <p:tav tm="100000">
                                          <p:val>
                                            <p:strVal val="#ppt_y"/>
                                          </p:val>
                                        </p:tav>
                                      </p:tavLst>
                                    </p:anim>
                                  </p:childTnLst>
                                </p:cTn>
                              </p:par>
                            </p:childTnLst>
                          </p:cTn>
                        </p:par>
                        <p:par>
                          <p:cTn id="60" fill="hold">
                            <p:stCondLst>
                              <p:cond delay="500"/>
                            </p:stCondLst>
                            <p:childTnLst>
                              <p:par>
                                <p:cTn id="61" presetID="26" presetClass="entr" presetSubtype="0" fill="hold" nodeType="after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wipe(down)">
                                      <p:cBhvr>
                                        <p:cTn id="63" dur="580">
                                          <p:stCondLst>
                                            <p:cond delay="0"/>
                                          </p:stCondLst>
                                        </p:cTn>
                                        <p:tgtEl>
                                          <p:spTgt spid="49"/>
                                        </p:tgtEl>
                                      </p:cBhvr>
                                    </p:animEffect>
                                    <p:anim calcmode="lin" valueType="num">
                                      <p:cBhvr>
                                        <p:cTn id="64" dur="1822" tmFilter="0,0; 0.14,0.36; 0.43,0.73; 0.71,0.91; 1.0,1.0">
                                          <p:stCondLst>
                                            <p:cond delay="0"/>
                                          </p:stCondLst>
                                        </p:cTn>
                                        <p:tgtEl>
                                          <p:spTgt spid="49"/>
                                        </p:tgtEl>
                                        <p:attrNameLst>
                                          <p:attrName>ppt_x</p:attrName>
                                        </p:attrNameLst>
                                      </p:cBhvr>
                                      <p:tavLst>
                                        <p:tav tm="0">
                                          <p:val>
                                            <p:strVal val="#ppt_x-0.25"/>
                                          </p:val>
                                        </p:tav>
                                        <p:tav tm="100000">
                                          <p:val>
                                            <p:strVal val="#ppt_x"/>
                                          </p:val>
                                        </p:tav>
                                      </p:tavLst>
                                    </p:anim>
                                    <p:anim calcmode="lin" valueType="num">
                                      <p:cBhvr>
                                        <p:cTn id="65" dur="664" tmFilter="0.0,0.0; 0.25,0.07; 0.50,0.2; 0.75,0.467; 1.0,1.0">
                                          <p:stCondLst>
                                            <p:cond delay="0"/>
                                          </p:stCondLst>
                                        </p:cTn>
                                        <p:tgtEl>
                                          <p:spTgt spid="49"/>
                                        </p:tgtEl>
                                        <p:attrNameLst>
                                          <p:attrName>ppt_y</p:attrName>
                                        </p:attrNameLst>
                                      </p:cBhvr>
                                      <p:tavLst>
                                        <p:tav tm="0" fmla="#ppt_y-sin(pi*$)/3">
                                          <p:val>
                                            <p:fltVal val="0.5"/>
                                          </p:val>
                                        </p:tav>
                                        <p:tav tm="100000">
                                          <p:val>
                                            <p:fltVal val="1"/>
                                          </p:val>
                                        </p:tav>
                                      </p:tavLst>
                                    </p:anim>
                                    <p:anim calcmode="lin" valueType="num">
                                      <p:cBhvr>
                                        <p:cTn id="66" dur="664" tmFilter="0, 0; 0.125,0.2665; 0.25,0.4; 0.375,0.465; 0.5,0.5;  0.625,0.535; 0.75,0.6; 0.875,0.7335; 1,1">
                                          <p:stCondLst>
                                            <p:cond delay="664"/>
                                          </p:stCondLst>
                                        </p:cTn>
                                        <p:tgtEl>
                                          <p:spTgt spid="49"/>
                                        </p:tgtEl>
                                        <p:attrNameLst>
                                          <p:attrName>ppt_y</p:attrName>
                                        </p:attrNameLst>
                                      </p:cBhvr>
                                      <p:tavLst>
                                        <p:tav tm="0" fmla="#ppt_y-sin(pi*$)/9">
                                          <p:val>
                                            <p:fltVal val="0"/>
                                          </p:val>
                                        </p:tav>
                                        <p:tav tm="100000">
                                          <p:val>
                                            <p:fltVal val="1"/>
                                          </p:val>
                                        </p:tav>
                                      </p:tavLst>
                                    </p:anim>
                                    <p:anim calcmode="lin" valueType="num">
                                      <p:cBhvr>
                                        <p:cTn id="67" dur="332" tmFilter="0, 0; 0.125,0.2665; 0.25,0.4; 0.375,0.465; 0.5,0.5;  0.625,0.535; 0.75,0.6; 0.875,0.7335; 1,1">
                                          <p:stCondLst>
                                            <p:cond delay="1324"/>
                                          </p:stCondLst>
                                        </p:cTn>
                                        <p:tgtEl>
                                          <p:spTgt spid="49"/>
                                        </p:tgtEl>
                                        <p:attrNameLst>
                                          <p:attrName>ppt_y</p:attrName>
                                        </p:attrNameLst>
                                      </p:cBhvr>
                                      <p:tavLst>
                                        <p:tav tm="0" fmla="#ppt_y-sin(pi*$)/27">
                                          <p:val>
                                            <p:fltVal val="0"/>
                                          </p:val>
                                        </p:tav>
                                        <p:tav tm="100000">
                                          <p:val>
                                            <p:fltVal val="1"/>
                                          </p:val>
                                        </p:tav>
                                      </p:tavLst>
                                    </p:anim>
                                    <p:anim calcmode="lin" valueType="num">
                                      <p:cBhvr>
                                        <p:cTn id="68" dur="164" tmFilter="0, 0; 0.125,0.2665; 0.25,0.4; 0.375,0.465; 0.5,0.5;  0.625,0.535; 0.75,0.6; 0.875,0.7335; 1,1">
                                          <p:stCondLst>
                                            <p:cond delay="1656"/>
                                          </p:stCondLst>
                                        </p:cTn>
                                        <p:tgtEl>
                                          <p:spTgt spid="49"/>
                                        </p:tgtEl>
                                        <p:attrNameLst>
                                          <p:attrName>ppt_y</p:attrName>
                                        </p:attrNameLst>
                                      </p:cBhvr>
                                      <p:tavLst>
                                        <p:tav tm="0" fmla="#ppt_y-sin(pi*$)/81">
                                          <p:val>
                                            <p:fltVal val="0"/>
                                          </p:val>
                                        </p:tav>
                                        <p:tav tm="100000">
                                          <p:val>
                                            <p:fltVal val="1"/>
                                          </p:val>
                                        </p:tav>
                                      </p:tavLst>
                                    </p:anim>
                                    <p:animScale>
                                      <p:cBhvr>
                                        <p:cTn id="69" dur="26">
                                          <p:stCondLst>
                                            <p:cond delay="650"/>
                                          </p:stCondLst>
                                        </p:cTn>
                                        <p:tgtEl>
                                          <p:spTgt spid="49"/>
                                        </p:tgtEl>
                                      </p:cBhvr>
                                      <p:to x="100000" y="60000"/>
                                    </p:animScale>
                                    <p:animScale>
                                      <p:cBhvr>
                                        <p:cTn id="70" dur="166" decel="50000">
                                          <p:stCondLst>
                                            <p:cond delay="676"/>
                                          </p:stCondLst>
                                        </p:cTn>
                                        <p:tgtEl>
                                          <p:spTgt spid="49"/>
                                        </p:tgtEl>
                                      </p:cBhvr>
                                      <p:to x="100000" y="100000"/>
                                    </p:animScale>
                                    <p:animScale>
                                      <p:cBhvr>
                                        <p:cTn id="71" dur="26">
                                          <p:stCondLst>
                                            <p:cond delay="1312"/>
                                          </p:stCondLst>
                                        </p:cTn>
                                        <p:tgtEl>
                                          <p:spTgt spid="49"/>
                                        </p:tgtEl>
                                      </p:cBhvr>
                                      <p:to x="100000" y="80000"/>
                                    </p:animScale>
                                    <p:animScale>
                                      <p:cBhvr>
                                        <p:cTn id="72" dur="166" decel="50000">
                                          <p:stCondLst>
                                            <p:cond delay="1338"/>
                                          </p:stCondLst>
                                        </p:cTn>
                                        <p:tgtEl>
                                          <p:spTgt spid="49"/>
                                        </p:tgtEl>
                                      </p:cBhvr>
                                      <p:to x="100000" y="100000"/>
                                    </p:animScale>
                                    <p:animScale>
                                      <p:cBhvr>
                                        <p:cTn id="73" dur="26">
                                          <p:stCondLst>
                                            <p:cond delay="1642"/>
                                          </p:stCondLst>
                                        </p:cTn>
                                        <p:tgtEl>
                                          <p:spTgt spid="49"/>
                                        </p:tgtEl>
                                      </p:cBhvr>
                                      <p:to x="100000" y="90000"/>
                                    </p:animScale>
                                    <p:animScale>
                                      <p:cBhvr>
                                        <p:cTn id="74" dur="166" decel="50000">
                                          <p:stCondLst>
                                            <p:cond delay="1668"/>
                                          </p:stCondLst>
                                        </p:cTn>
                                        <p:tgtEl>
                                          <p:spTgt spid="49"/>
                                        </p:tgtEl>
                                      </p:cBhvr>
                                      <p:to x="100000" y="100000"/>
                                    </p:animScale>
                                    <p:animScale>
                                      <p:cBhvr>
                                        <p:cTn id="75" dur="26">
                                          <p:stCondLst>
                                            <p:cond delay="1808"/>
                                          </p:stCondLst>
                                        </p:cTn>
                                        <p:tgtEl>
                                          <p:spTgt spid="49"/>
                                        </p:tgtEl>
                                      </p:cBhvr>
                                      <p:to x="100000" y="95000"/>
                                    </p:animScale>
                                    <p:animScale>
                                      <p:cBhvr>
                                        <p:cTn id="76" dur="166" decel="50000">
                                          <p:stCondLst>
                                            <p:cond delay="1834"/>
                                          </p:stCondLst>
                                        </p:cTn>
                                        <p:tgtEl>
                                          <p:spTgt spid="49"/>
                                        </p:tgtEl>
                                      </p:cBhvr>
                                      <p:to x="100000" y="100000"/>
                                    </p:animScale>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20">
                                            <p:txEl>
                                              <p:pRg st="2" end="2"/>
                                            </p:txEl>
                                          </p:spTgt>
                                        </p:tgtEl>
                                        <p:attrNameLst>
                                          <p:attrName>style.visibility</p:attrName>
                                        </p:attrNameLst>
                                      </p:cBhvr>
                                      <p:to>
                                        <p:strVal val="visible"/>
                                      </p:to>
                                    </p:set>
                                    <p:anim calcmode="lin" valueType="num">
                                      <p:cBhvr additive="base">
                                        <p:cTn id="81" dur="500" fill="hold"/>
                                        <p:tgtEl>
                                          <p:spTgt spid="20">
                                            <p:txEl>
                                              <p:pRg st="2" end="2"/>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20">
                                            <p:txEl>
                                              <p:pRg st="2" end="2"/>
                                            </p:txEl>
                                          </p:spTgt>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12"/>
                                        </p:tgtEl>
                                        <p:attrNameLst>
                                          <p:attrName>style.visibility</p:attrName>
                                        </p:attrNameLst>
                                      </p:cBhvr>
                                      <p:to>
                                        <p:strVal val="visible"/>
                                      </p:to>
                                    </p:set>
                                    <p:anim calcmode="lin" valueType="num">
                                      <p:cBhvr additive="base">
                                        <p:cTn id="85" dur="500" fill="hold"/>
                                        <p:tgtEl>
                                          <p:spTgt spid="12"/>
                                        </p:tgtEl>
                                        <p:attrNameLst>
                                          <p:attrName>ppt_x</p:attrName>
                                        </p:attrNameLst>
                                      </p:cBhvr>
                                      <p:tavLst>
                                        <p:tav tm="0">
                                          <p:val>
                                            <p:strVal val="#ppt_x"/>
                                          </p:val>
                                        </p:tav>
                                        <p:tav tm="100000">
                                          <p:val>
                                            <p:strVal val="#ppt_x"/>
                                          </p:val>
                                        </p:tav>
                                      </p:tavLst>
                                    </p:anim>
                                    <p:anim calcmode="lin" valueType="num">
                                      <p:cBhvr additive="base">
                                        <p:cTn id="86" dur="500" fill="hold"/>
                                        <p:tgtEl>
                                          <p:spTgt spid="12"/>
                                        </p:tgtEl>
                                        <p:attrNameLst>
                                          <p:attrName>ppt_y</p:attrName>
                                        </p:attrNameLst>
                                      </p:cBhvr>
                                      <p:tavLst>
                                        <p:tav tm="0">
                                          <p:val>
                                            <p:strVal val="1+#ppt_h/2"/>
                                          </p:val>
                                        </p:tav>
                                        <p:tav tm="100000">
                                          <p:val>
                                            <p:strVal val="#ppt_y"/>
                                          </p:val>
                                        </p:tav>
                                      </p:tavLst>
                                    </p:anim>
                                  </p:childTnLst>
                                </p:cTn>
                              </p:par>
                            </p:childTnLst>
                          </p:cTn>
                        </p:par>
                        <p:par>
                          <p:cTn id="87" fill="hold">
                            <p:stCondLst>
                              <p:cond delay="500"/>
                            </p:stCondLst>
                            <p:childTnLst>
                              <p:par>
                                <p:cTn id="88" presetID="26" presetClass="entr" presetSubtype="0" fill="hold" nodeType="afterEffect">
                                  <p:stCondLst>
                                    <p:cond delay="0"/>
                                  </p:stCondLst>
                                  <p:childTnLst>
                                    <p:set>
                                      <p:cBhvr>
                                        <p:cTn id="89" dur="1" fill="hold">
                                          <p:stCondLst>
                                            <p:cond delay="0"/>
                                          </p:stCondLst>
                                        </p:cTn>
                                        <p:tgtEl>
                                          <p:spTgt spid="50"/>
                                        </p:tgtEl>
                                        <p:attrNameLst>
                                          <p:attrName>style.visibility</p:attrName>
                                        </p:attrNameLst>
                                      </p:cBhvr>
                                      <p:to>
                                        <p:strVal val="visible"/>
                                      </p:to>
                                    </p:set>
                                    <p:animEffect transition="in" filter="wipe(down)">
                                      <p:cBhvr>
                                        <p:cTn id="90" dur="580">
                                          <p:stCondLst>
                                            <p:cond delay="0"/>
                                          </p:stCondLst>
                                        </p:cTn>
                                        <p:tgtEl>
                                          <p:spTgt spid="50"/>
                                        </p:tgtEl>
                                      </p:cBhvr>
                                    </p:animEffect>
                                    <p:anim calcmode="lin" valueType="num">
                                      <p:cBhvr>
                                        <p:cTn id="91" dur="1822" tmFilter="0,0; 0.14,0.36; 0.43,0.73; 0.71,0.91; 1.0,1.0">
                                          <p:stCondLst>
                                            <p:cond delay="0"/>
                                          </p:stCondLst>
                                        </p:cTn>
                                        <p:tgtEl>
                                          <p:spTgt spid="50"/>
                                        </p:tgtEl>
                                        <p:attrNameLst>
                                          <p:attrName>ppt_x</p:attrName>
                                        </p:attrNameLst>
                                      </p:cBhvr>
                                      <p:tavLst>
                                        <p:tav tm="0">
                                          <p:val>
                                            <p:strVal val="#ppt_x-0.25"/>
                                          </p:val>
                                        </p:tav>
                                        <p:tav tm="100000">
                                          <p:val>
                                            <p:strVal val="#ppt_x"/>
                                          </p:val>
                                        </p:tav>
                                      </p:tavLst>
                                    </p:anim>
                                    <p:anim calcmode="lin" valueType="num">
                                      <p:cBhvr>
                                        <p:cTn id="92" dur="664" tmFilter="0.0,0.0; 0.25,0.07; 0.50,0.2; 0.75,0.467; 1.0,1.0">
                                          <p:stCondLst>
                                            <p:cond delay="0"/>
                                          </p:stCondLst>
                                        </p:cTn>
                                        <p:tgtEl>
                                          <p:spTgt spid="50"/>
                                        </p:tgtEl>
                                        <p:attrNameLst>
                                          <p:attrName>ppt_y</p:attrName>
                                        </p:attrNameLst>
                                      </p:cBhvr>
                                      <p:tavLst>
                                        <p:tav tm="0" fmla="#ppt_y-sin(pi*$)/3">
                                          <p:val>
                                            <p:fltVal val="0.5"/>
                                          </p:val>
                                        </p:tav>
                                        <p:tav tm="100000">
                                          <p:val>
                                            <p:fltVal val="1"/>
                                          </p:val>
                                        </p:tav>
                                      </p:tavLst>
                                    </p:anim>
                                    <p:anim calcmode="lin" valueType="num">
                                      <p:cBhvr>
                                        <p:cTn id="93" dur="664" tmFilter="0, 0; 0.125,0.2665; 0.25,0.4; 0.375,0.465; 0.5,0.5;  0.625,0.535; 0.75,0.6; 0.875,0.7335; 1,1">
                                          <p:stCondLst>
                                            <p:cond delay="664"/>
                                          </p:stCondLst>
                                        </p:cTn>
                                        <p:tgtEl>
                                          <p:spTgt spid="50"/>
                                        </p:tgtEl>
                                        <p:attrNameLst>
                                          <p:attrName>ppt_y</p:attrName>
                                        </p:attrNameLst>
                                      </p:cBhvr>
                                      <p:tavLst>
                                        <p:tav tm="0" fmla="#ppt_y-sin(pi*$)/9">
                                          <p:val>
                                            <p:fltVal val="0"/>
                                          </p:val>
                                        </p:tav>
                                        <p:tav tm="100000">
                                          <p:val>
                                            <p:fltVal val="1"/>
                                          </p:val>
                                        </p:tav>
                                      </p:tavLst>
                                    </p:anim>
                                    <p:anim calcmode="lin" valueType="num">
                                      <p:cBhvr>
                                        <p:cTn id="94" dur="332" tmFilter="0, 0; 0.125,0.2665; 0.25,0.4; 0.375,0.465; 0.5,0.5;  0.625,0.535; 0.75,0.6; 0.875,0.7335; 1,1">
                                          <p:stCondLst>
                                            <p:cond delay="1324"/>
                                          </p:stCondLst>
                                        </p:cTn>
                                        <p:tgtEl>
                                          <p:spTgt spid="50"/>
                                        </p:tgtEl>
                                        <p:attrNameLst>
                                          <p:attrName>ppt_y</p:attrName>
                                        </p:attrNameLst>
                                      </p:cBhvr>
                                      <p:tavLst>
                                        <p:tav tm="0" fmla="#ppt_y-sin(pi*$)/27">
                                          <p:val>
                                            <p:fltVal val="0"/>
                                          </p:val>
                                        </p:tav>
                                        <p:tav tm="100000">
                                          <p:val>
                                            <p:fltVal val="1"/>
                                          </p:val>
                                        </p:tav>
                                      </p:tavLst>
                                    </p:anim>
                                    <p:anim calcmode="lin" valueType="num">
                                      <p:cBhvr>
                                        <p:cTn id="95" dur="164" tmFilter="0, 0; 0.125,0.2665; 0.25,0.4; 0.375,0.465; 0.5,0.5;  0.625,0.535; 0.75,0.6; 0.875,0.7335; 1,1">
                                          <p:stCondLst>
                                            <p:cond delay="1656"/>
                                          </p:stCondLst>
                                        </p:cTn>
                                        <p:tgtEl>
                                          <p:spTgt spid="50"/>
                                        </p:tgtEl>
                                        <p:attrNameLst>
                                          <p:attrName>ppt_y</p:attrName>
                                        </p:attrNameLst>
                                      </p:cBhvr>
                                      <p:tavLst>
                                        <p:tav tm="0" fmla="#ppt_y-sin(pi*$)/81">
                                          <p:val>
                                            <p:fltVal val="0"/>
                                          </p:val>
                                        </p:tav>
                                        <p:tav tm="100000">
                                          <p:val>
                                            <p:fltVal val="1"/>
                                          </p:val>
                                        </p:tav>
                                      </p:tavLst>
                                    </p:anim>
                                    <p:animScale>
                                      <p:cBhvr>
                                        <p:cTn id="96" dur="26">
                                          <p:stCondLst>
                                            <p:cond delay="650"/>
                                          </p:stCondLst>
                                        </p:cTn>
                                        <p:tgtEl>
                                          <p:spTgt spid="50"/>
                                        </p:tgtEl>
                                      </p:cBhvr>
                                      <p:to x="100000" y="60000"/>
                                    </p:animScale>
                                    <p:animScale>
                                      <p:cBhvr>
                                        <p:cTn id="97" dur="166" decel="50000">
                                          <p:stCondLst>
                                            <p:cond delay="676"/>
                                          </p:stCondLst>
                                        </p:cTn>
                                        <p:tgtEl>
                                          <p:spTgt spid="50"/>
                                        </p:tgtEl>
                                      </p:cBhvr>
                                      <p:to x="100000" y="100000"/>
                                    </p:animScale>
                                    <p:animScale>
                                      <p:cBhvr>
                                        <p:cTn id="98" dur="26">
                                          <p:stCondLst>
                                            <p:cond delay="1312"/>
                                          </p:stCondLst>
                                        </p:cTn>
                                        <p:tgtEl>
                                          <p:spTgt spid="50"/>
                                        </p:tgtEl>
                                      </p:cBhvr>
                                      <p:to x="100000" y="80000"/>
                                    </p:animScale>
                                    <p:animScale>
                                      <p:cBhvr>
                                        <p:cTn id="99" dur="166" decel="50000">
                                          <p:stCondLst>
                                            <p:cond delay="1338"/>
                                          </p:stCondLst>
                                        </p:cTn>
                                        <p:tgtEl>
                                          <p:spTgt spid="50"/>
                                        </p:tgtEl>
                                      </p:cBhvr>
                                      <p:to x="100000" y="100000"/>
                                    </p:animScale>
                                    <p:animScale>
                                      <p:cBhvr>
                                        <p:cTn id="100" dur="26">
                                          <p:stCondLst>
                                            <p:cond delay="1642"/>
                                          </p:stCondLst>
                                        </p:cTn>
                                        <p:tgtEl>
                                          <p:spTgt spid="50"/>
                                        </p:tgtEl>
                                      </p:cBhvr>
                                      <p:to x="100000" y="90000"/>
                                    </p:animScale>
                                    <p:animScale>
                                      <p:cBhvr>
                                        <p:cTn id="101" dur="166" decel="50000">
                                          <p:stCondLst>
                                            <p:cond delay="1668"/>
                                          </p:stCondLst>
                                        </p:cTn>
                                        <p:tgtEl>
                                          <p:spTgt spid="50"/>
                                        </p:tgtEl>
                                      </p:cBhvr>
                                      <p:to x="100000" y="100000"/>
                                    </p:animScale>
                                    <p:animScale>
                                      <p:cBhvr>
                                        <p:cTn id="102" dur="26">
                                          <p:stCondLst>
                                            <p:cond delay="1808"/>
                                          </p:stCondLst>
                                        </p:cTn>
                                        <p:tgtEl>
                                          <p:spTgt spid="50"/>
                                        </p:tgtEl>
                                      </p:cBhvr>
                                      <p:to x="100000" y="95000"/>
                                    </p:animScale>
                                    <p:animScale>
                                      <p:cBhvr>
                                        <p:cTn id="103" dur="166" decel="50000">
                                          <p:stCondLst>
                                            <p:cond delay="1834"/>
                                          </p:stCondLst>
                                        </p:cTn>
                                        <p:tgtEl>
                                          <p:spTgt spid="50"/>
                                        </p:tgtEl>
                                      </p:cBhvr>
                                      <p:to x="100000" y="100000"/>
                                    </p:animScale>
                                  </p:childTnLst>
                                </p:cTn>
                              </p:par>
                            </p:childTnLst>
                          </p:cTn>
                        </p:par>
                      </p:childTnLst>
                    </p:cTn>
                  </p:par>
                  <p:par>
                    <p:cTn id="104" fill="hold">
                      <p:stCondLst>
                        <p:cond delay="indefinite"/>
                      </p:stCondLst>
                      <p:childTnLst>
                        <p:par>
                          <p:cTn id="105" fill="hold">
                            <p:stCondLst>
                              <p:cond delay="0"/>
                            </p:stCondLst>
                            <p:childTnLst>
                              <p:par>
                                <p:cTn id="106" presetID="18" presetClass="entr" presetSubtype="3" fill="hold" nodeType="clickEffect">
                                  <p:stCondLst>
                                    <p:cond delay="0"/>
                                  </p:stCondLst>
                                  <p:childTnLst>
                                    <p:set>
                                      <p:cBhvr>
                                        <p:cTn id="107" dur="1" fill="hold">
                                          <p:stCondLst>
                                            <p:cond delay="0"/>
                                          </p:stCondLst>
                                        </p:cTn>
                                        <p:tgtEl>
                                          <p:spTgt spid="53"/>
                                        </p:tgtEl>
                                        <p:attrNameLst>
                                          <p:attrName>style.visibility</p:attrName>
                                        </p:attrNameLst>
                                      </p:cBhvr>
                                      <p:to>
                                        <p:strVal val="visible"/>
                                      </p:to>
                                    </p:set>
                                    <p:animEffect transition="in" filter="strips(upRight)">
                                      <p:cBhvr>
                                        <p:cTn id="108" dur="500"/>
                                        <p:tgtEl>
                                          <p:spTgt spid="53"/>
                                        </p:tgtEl>
                                      </p:cBhvr>
                                    </p:animEffect>
                                  </p:childTnLst>
                                </p:cTn>
                              </p:par>
                            </p:childTnLst>
                          </p:cTn>
                        </p:par>
                        <p:par>
                          <p:cTn id="109" fill="hold">
                            <p:stCondLst>
                              <p:cond delay="500"/>
                            </p:stCondLst>
                            <p:childTnLst>
                              <p:par>
                                <p:cTn id="110" presetID="1" presetClass="entr" presetSubtype="0" fill="hold" grpId="0" nodeType="afterEffect">
                                  <p:stCondLst>
                                    <p:cond delay="0"/>
                                  </p:stCondLst>
                                  <p:childTnLst>
                                    <p:set>
                                      <p:cBhvr>
                                        <p:cTn id="111" dur="1" fill="hold">
                                          <p:stCondLst>
                                            <p:cond delay="0"/>
                                          </p:stCondLst>
                                        </p:cTn>
                                        <p:tgtEl>
                                          <p:spTgt spid="54"/>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3">
                                            <p:txEl>
                                              <p:pRg st="0" end="0"/>
                                            </p:txEl>
                                          </p:spTgt>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3">
                                            <p:txEl>
                                              <p:pRg st="1" end="1"/>
                                            </p:txEl>
                                          </p:spTgt>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3">
                                            <p:txEl>
                                              <p:pRg st="2" end="2"/>
                                            </p:txEl>
                                          </p:spTgt>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Performance Improvements by Saving Memory</a:t>
            </a:r>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997052" y="1752191"/>
            <a:ext cx="6951663" cy="3535363"/>
          </a:xfrm>
          <a:prstGeom prst="rect">
            <a:avLst/>
          </a:prstGeom>
          <a:noFill/>
          <a:ln w="9525">
            <a:noFill/>
            <a:miter lim="800000"/>
            <a:headEnd/>
            <a:tailEnd/>
          </a:ln>
          <a:effectLst/>
        </p:spPr>
      </p:pic>
      <p:sp>
        <p:nvSpPr>
          <p:cNvPr id="6" name="TextBox 5"/>
          <p:cNvSpPr txBox="1"/>
          <p:nvPr/>
        </p:nvSpPr>
        <p:spPr>
          <a:xfrm>
            <a:off x="776748" y="1494503"/>
            <a:ext cx="7482818"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Interfaces with naïve implementation classes </a:t>
            </a:r>
            <a:r>
              <a:rPr lang="en-US" sz="1800" kern="0" dirty="0" smtClean="0">
                <a:ea typeface="Arial Unicode MS" pitchFamily="34" charset="-128"/>
                <a:cs typeface="Arial Unicode MS" pitchFamily="34" charset="-128"/>
                <a:sym typeface="Wingdings" pitchFamily="2" charset="2"/>
              </a:rPr>
              <a:t> </a:t>
            </a:r>
            <a:r>
              <a:rPr lang="en-US" sz="1800" kern="0" dirty="0" smtClean="0">
                <a:ea typeface="Arial Unicode MS" pitchFamily="34" charset="-128"/>
                <a:cs typeface="Arial Unicode MS" pitchFamily="34" charset="-128"/>
              </a:rPr>
              <a:t>5 objects for one GPS fix</a:t>
            </a:r>
          </a:p>
        </p:txBody>
      </p:sp>
      <p:pic>
        <p:nvPicPr>
          <p:cNvPr id="5122" name="Picture 2"/>
          <p:cNvPicPr>
            <a:picLocks noChangeAspect="1" noChangeArrowheads="1"/>
          </p:cNvPicPr>
          <p:nvPr/>
        </p:nvPicPr>
        <p:blipFill>
          <a:blip r:embed="rId3" cstate="print"/>
          <a:srcRect/>
          <a:stretch>
            <a:fillRect/>
          </a:stretch>
        </p:blipFill>
        <p:spPr bwMode="auto">
          <a:xfrm>
            <a:off x="665163" y="5195888"/>
            <a:ext cx="7945437" cy="9048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Compact Implementation, Saving Headers + Refs</a:t>
            </a:r>
            <a:endParaRPr lang="en-US" dirty="0"/>
          </a:p>
        </p:txBody>
      </p:sp>
      <p:sp>
        <p:nvSpPr>
          <p:cNvPr id="3" name="Text Placeholder 2"/>
          <p:cNvSpPr>
            <a:spLocks noGrp="1"/>
          </p:cNvSpPr>
          <p:nvPr>
            <p:ph type="body" sz="quarter" idx="10"/>
          </p:nvPr>
        </p:nvSpPr>
        <p:spPr>
          <a:xfrm>
            <a:off x="324000" y="1690687"/>
            <a:ext cx="4454477" cy="4391026"/>
          </a:xfrm>
        </p:spPr>
        <p:txBody>
          <a:bodyPr/>
          <a:lstStyle/>
          <a:p>
            <a:r>
              <a:rPr lang="en-US" dirty="0" smtClean="0"/>
              <a:t>Collect all fields of a containment hierarchy transitively</a:t>
            </a:r>
          </a:p>
          <a:p>
            <a:r>
              <a:rPr lang="en-US" dirty="0" smtClean="0"/>
              <a:t>Store in one object</a:t>
            </a:r>
          </a:p>
          <a:p>
            <a:pPr lvl="2"/>
            <a:r>
              <a:rPr lang="en-US" dirty="0" smtClean="0"/>
              <a:t>Saves four object headers (4*16B=64B)</a:t>
            </a:r>
          </a:p>
          <a:p>
            <a:pPr lvl="2"/>
            <a:r>
              <a:rPr lang="en-US" dirty="0" smtClean="0"/>
              <a:t>Saves four object references (4*8B=32B)</a:t>
            </a:r>
          </a:p>
          <a:p>
            <a:pPr lvl="2"/>
            <a:r>
              <a:rPr lang="en-US" dirty="0" smtClean="0"/>
              <a:t>Payload: 5*8B=40B</a:t>
            </a:r>
          </a:p>
          <a:p>
            <a:pPr lvl="2"/>
            <a:r>
              <a:rPr lang="en-US" dirty="0" smtClean="0"/>
              <a:t>Single object header: 16B</a:t>
            </a:r>
          </a:p>
          <a:p>
            <a:pPr lvl="1">
              <a:buFont typeface="Wingdings"/>
              <a:buChar char="à"/>
            </a:pPr>
            <a:r>
              <a:rPr lang="en-US" dirty="0" smtClean="0">
                <a:sym typeface="Wingdings" pitchFamily="2" charset="2"/>
              </a:rPr>
              <a:t>Leaves 40% overhead instead of 280%</a:t>
            </a:r>
          </a:p>
          <a:p>
            <a:r>
              <a:rPr lang="en-US" dirty="0" smtClean="0"/>
              <a:t>Objects of inner classes only needed temporarily</a:t>
            </a:r>
          </a:p>
          <a:p>
            <a:pPr lvl="2"/>
            <a:r>
              <a:rPr lang="en-US" dirty="0" smtClean="0"/>
              <a:t>Usually end up in “Eden” space</a:t>
            </a:r>
          </a:p>
          <a:p>
            <a:pPr lvl="2"/>
            <a:r>
              <a:rPr lang="en-US" dirty="0" smtClean="0"/>
              <a:t>Quickly </a:t>
            </a:r>
            <a:r>
              <a:rPr lang="en-US" dirty="0" err="1" smtClean="0"/>
              <a:t>GCed</a:t>
            </a:r>
            <a:r>
              <a:rPr lang="en-US" dirty="0" smtClean="0"/>
              <a:t> again</a:t>
            </a:r>
          </a:p>
          <a:p>
            <a:pPr lvl="2"/>
            <a:r>
              <a:rPr lang="en-US" dirty="0" smtClean="0"/>
              <a:t>Often don’t even leave stack frame</a:t>
            </a:r>
          </a:p>
          <a:p>
            <a:r>
              <a:rPr lang="en-US" dirty="0" smtClean="0"/>
              <a:t>No change at all to interfaces and clients</a:t>
            </a:r>
          </a:p>
        </p:txBody>
      </p:sp>
      <p:pic>
        <p:nvPicPr>
          <p:cNvPr id="8194" name="Picture 2"/>
          <p:cNvPicPr>
            <a:picLocks noChangeAspect="1" noChangeArrowheads="1"/>
          </p:cNvPicPr>
          <p:nvPr/>
        </p:nvPicPr>
        <p:blipFill>
          <a:blip r:embed="rId2" cstate="print"/>
          <a:srcRect/>
          <a:stretch>
            <a:fillRect/>
          </a:stretch>
        </p:blipFill>
        <p:spPr bwMode="auto">
          <a:xfrm>
            <a:off x="4837471" y="1077178"/>
            <a:ext cx="4306529" cy="550610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cstate="print"/>
          <a:srcRect/>
          <a:stretch>
            <a:fillRect/>
          </a:stretch>
        </p:blipFill>
        <p:spPr bwMode="auto">
          <a:xfrm>
            <a:off x="52388" y="274638"/>
            <a:ext cx="9039225" cy="58007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Sailing in Global Sponsorships </a:t>
            </a:r>
            <a:endParaRPr lang="en-US" dirty="0"/>
          </a:p>
        </p:txBody>
      </p:sp>
      <p:sp>
        <p:nvSpPr>
          <p:cNvPr id="3" name="Text Placeholder 2"/>
          <p:cNvSpPr>
            <a:spLocks noGrp="1"/>
          </p:cNvSpPr>
          <p:nvPr>
            <p:ph type="body" sz="quarter" idx="10"/>
          </p:nvPr>
        </p:nvSpPr>
        <p:spPr>
          <a:xfrm>
            <a:off x="324000" y="1690687"/>
            <a:ext cx="4705199" cy="4391026"/>
          </a:xfrm>
        </p:spPr>
        <p:txBody>
          <a:bodyPr/>
          <a:lstStyle/>
          <a:p>
            <a:pPr lvl="1"/>
            <a:r>
              <a:rPr lang="en-US" dirty="0" smtClean="0"/>
              <a:t>SAP Sponsors the 5o5 Worlds Since 2009</a:t>
            </a:r>
          </a:p>
          <a:p>
            <a:pPr lvl="2"/>
            <a:r>
              <a:rPr lang="en-US" dirty="0" smtClean="0"/>
              <a:t>Hospitality Program</a:t>
            </a:r>
          </a:p>
          <a:p>
            <a:pPr lvl="2"/>
            <a:r>
              <a:rPr lang="en-US" dirty="0" smtClean="0"/>
              <a:t>Since 2010 Tracking-Based Analytics</a:t>
            </a:r>
          </a:p>
          <a:p>
            <a:pPr lvl="1"/>
            <a:r>
              <a:rPr lang="en-US" dirty="0" err="1" smtClean="0"/>
              <a:t>Kieler</a:t>
            </a:r>
            <a:r>
              <a:rPr lang="en-US" dirty="0" smtClean="0"/>
              <a:t> </a:t>
            </a:r>
            <a:r>
              <a:rPr lang="en-US" dirty="0" err="1" smtClean="0"/>
              <a:t>Woche</a:t>
            </a:r>
            <a:r>
              <a:rPr lang="en-US" dirty="0" smtClean="0"/>
              <a:t> 2011-2013</a:t>
            </a:r>
          </a:p>
          <a:p>
            <a:pPr lvl="2"/>
            <a:r>
              <a:rPr lang="en-US" dirty="0" smtClean="0"/>
              <a:t>First Live Leader Board with Basic Live Analytics (e.g., Speeds, Distances, Wind)</a:t>
            </a:r>
          </a:p>
          <a:p>
            <a:pPr lvl="1"/>
            <a:r>
              <a:rPr lang="en-US" dirty="0" smtClean="0"/>
              <a:t>Various Smaller Events with Live Analytics</a:t>
            </a:r>
          </a:p>
          <a:p>
            <a:pPr lvl="2"/>
            <a:r>
              <a:rPr lang="en-US" dirty="0" smtClean="0"/>
              <a:t>IDM </a:t>
            </a:r>
            <a:r>
              <a:rPr lang="en-US" dirty="0" err="1" smtClean="0"/>
              <a:t>Travem</a:t>
            </a:r>
            <a:r>
              <a:rPr lang="de-DE" dirty="0" smtClean="0"/>
              <a:t>ünde, MdM Hamburg, </a:t>
            </a:r>
            <a:r>
              <a:rPr lang="en-US" dirty="0" smtClean="0"/>
              <a:t>Young Europeans Sailing Kiel, BMW Sailing Cup </a:t>
            </a:r>
            <a:r>
              <a:rPr lang="en-US" dirty="0" err="1" smtClean="0"/>
              <a:t>Wannsee</a:t>
            </a:r>
            <a:r>
              <a:rPr lang="en-US" dirty="0" smtClean="0"/>
              <a:t>, Berlin Match Race, Dragon IDM </a:t>
            </a:r>
            <a:r>
              <a:rPr lang="en-US" dirty="0" err="1" smtClean="0"/>
              <a:t>Wannsee</a:t>
            </a:r>
            <a:r>
              <a:rPr lang="en-US" dirty="0" smtClean="0"/>
              <a:t>, 49er Euros Lake Garda</a:t>
            </a:r>
          </a:p>
          <a:p>
            <a:pPr lvl="1"/>
            <a:r>
              <a:rPr lang="en-US" dirty="0" smtClean="0"/>
              <a:t>Extreme Sailing Series</a:t>
            </a:r>
          </a:p>
          <a:p>
            <a:pPr lvl="2"/>
            <a:r>
              <a:rPr lang="en-US" dirty="0" smtClean="0"/>
              <a:t>Live Analytics for the last three acts of 2012</a:t>
            </a:r>
          </a:p>
          <a:p>
            <a:pPr lvl="2"/>
            <a:r>
              <a:rPr lang="en-US" dirty="0" smtClean="0"/>
              <a:t>Official Score Keeper and Analytics Provider for the 2013 Series</a:t>
            </a:r>
          </a:p>
          <a:p>
            <a:pPr lvl="1"/>
            <a:r>
              <a:rPr lang="en-US" dirty="0" smtClean="0"/>
              <a:t>See </a:t>
            </a:r>
            <a:r>
              <a:rPr lang="en-US" b="1" dirty="0" err="1" smtClean="0">
                <a:solidFill>
                  <a:srgbClr val="0070C0"/>
                </a:solidFill>
                <a:latin typeface="Courier New" pitchFamily="49" charset="0"/>
                <a:cs typeface="Courier New" pitchFamily="49" charset="0"/>
              </a:rPr>
              <a:t>http://sapsailing.com</a:t>
            </a:r>
            <a:endParaRPr lang="en-US" b="1" dirty="0" smtClean="0">
              <a:solidFill>
                <a:srgbClr val="0070C0"/>
              </a:solidFill>
              <a:latin typeface="Courier New" pitchFamily="49" charset="0"/>
              <a:cs typeface="Courier New" pitchFamily="49" charset="0"/>
            </a:endParaRPr>
          </a:p>
        </p:txBody>
      </p:sp>
      <p:pic>
        <p:nvPicPr>
          <p:cNvPr id="5" name="Picture 4" descr="Plakat_KiWo_11_354x500.jpg"/>
          <p:cNvPicPr>
            <a:picLocks noChangeAspect="1"/>
          </p:cNvPicPr>
          <p:nvPr/>
        </p:nvPicPr>
        <p:blipFill>
          <a:blip r:embed="rId3" cstate="print"/>
          <a:stretch>
            <a:fillRect/>
          </a:stretch>
        </p:blipFill>
        <p:spPr>
          <a:xfrm>
            <a:off x="7645654" y="1346200"/>
            <a:ext cx="1078992" cy="1524000"/>
          </a:xfrm>
          <a:prstGeom prst="rect">
            <a:avLst/>
          </a:prstGeom>
          <a:ln>
            <a:noFill/>
          </a:ln>
          <a:effectLst>
            <a:outerShdw blurRad="292100" dist="139700" dir="2700000" algn="tl" rotWithShape="0">
              <a:srgbClr val="333333">
                <a:alpha val="65000"/>
              </a:srgbClr>
            </a:outerShdw>
          </a:effectLst>
        </p:spPr>
      </p:pic>
      <p:pic>
        <p:nvPicPr>
          <p:cNvPr id="6" name="Picture 5" descr="The 2009 SAP 505 Worlds in San Francisco - pic Courtesy 505 Association.jpg"/>
          <p:cNvPicPr>
            <a:picLocks noChangeAspect="1"/>
          </p:cNvPicPr>
          <p:nvPr/>
        </p:nvPicPr>
        <p:blipFill>
          <a:blip r:embed="rId4" cstate="print"/>
          <a:stretch>
            <a:fillRect/>
          </a:stretch>
        </p:blipFill>
        <p:spPr>
          <a:xfrm>
            <a:off x="5209721" y="1368425"/>
            <a:ext cx="2239211" cy="1489075"/>
          </a:xfrm>
          <a:prstGeom prst="rect">
            <a:avLst/>
          </a:prstGeom>
          <a:ln>
            <a:noFill/>
          </a:ln>
          <a:effectLst>
            <a:outerShdw blurRad="292100" dist="139700" dir="2700000" algn="tl" rotWithShape="0">
              <a:srgbClr val="333333">
                <a:alpha val="65000"/>
              </a:srgbClr>
            </a:outerShdw>
          </a:effectLst>
        </p:spPr>
      </p:pic>
      <p:pic>
        <p:nvPicPr>
          <p:cNvPr id="8" name="Picture 7" descr="SAP__c__LloydImages.3.540x.jpg"/>
          <p:cNvPicPr>
            <a:picLocks noChangeAspect="1"/>
          </p:cNvPicPr>
          <p:nvPr/>
        </p:nvPicPr>
        <p:blipFill>
          <a:blip r:embed="rId5" cstate="print"/>
          <a:stretch>
            <a:fillRect/>
          </a:stretch>
        </p:blipFill>
        <p:spPr>
          <a:xfrm>
            <a:off x="6506209" y="4782820"/>
            <a:ext cx="2229333" cy="1465580"/>
          </a:xfrm>
          <a:prstGeom prst="rect">
            <a:avLst/>
          </a:prstGeom>
          <a:ln>
            <a:noFill/>
          </a:ln>
          <a:effectLst>
            <a:outerShdw blurRad="292100" dist="139700" dir="2700000" algn="tl" rotWithShape="0">
              <a:srgbClr val="333333">
                <a:alpha val="65000"/>
              </a:srgbClr>
            </a:outerShdw>
          </a:effectLst>
        </p:spPr>
      </p:pic>
      <p:pic>
        <p:nvPicPr>
          <p:cNvPr id="9" name="Picture 8" descr="SAP-Sailing-Analytics.jpg"/>
          <p:cNvPicPr>
            <a:picLocks noChangeAspect="1"/>
          </p:cNvPicPr>
          <p:nvPr/>
        </p:nvPicPr>
        <p:blipFill>
          <a:blip r:embed="rId6" cstate="print"/>
          <a:stretch>
            <a:fillRect/>
          </a:stretch>
        </p:blipFill>
        <p:spPr>
          <a:xfrm>
            <a:off x="4956176" y="3819526"/>
            <a:ext cx="2825750" cy="1222948"/>
          </a:xfrm>
          <a:prstGeom prst="rect">
            <a:avLst/>
          </a:prstGeom>
          <a:ln>
            <a:noFill/>
          </a:ln>
          <a:effectLst>
            <a:outerShdw blurRad="292100" dist="139700" dir="2700000" algn="tl" rotWithShape="0">
              <a:srgbClr val="333333">
                <a:alpha val="65000"/>
              </a:srgbClr>
            </a:outerShdw>
          </a:effectLst>
        </p:spPr>
      </p:pic>
      <p:pic>
        <p:nvPicPr>
          <p:cNvPr id="7" name="Picture 6" descr="Mallorca_maerz_cr_team_heil_ploessel.jpg"/>
          <p:cNvPicPr>
            <a:picLocks noChangeAspect="1"/>
          </p:cNvPicPr>
          <p:nvPr/>
        </p:nvPicPr>
        <p:blipFill>
          <a:blip r:embed="rId7" cstate="print"/>
          <a:stretch>
            <a:fillRect/>
          </a:stretch>
        </p:blipFill>
        <p:spPr>
          <a:xfrm>
            <a:off x="6508750" y="3014662"/>
            <a:ext cx="2228850" cy="148706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Event Set-Up</a:t>
            </a:r>
            <a:endParaRPr lang="en-US" dirty="0"/>
          </a:p>
        </p:txBody>
      </p:sp>
      <p:sp>
        <p:nvSpPr>
          <p:cNvPr id="3" name="Text Placeholder 2"/>
          <p:cNvSpPr>
            <a:spLocks noGrp="1"/>
          </p:cNvSpPr>
          <p:nvPr>
            <p:ph type="body" sz="quarter" idx="10"/>
          </p:nvPr>
        </p:nvSpPr>
        <p:spPr>
          <a:xfrm>
            <a:off x="324001" y="1690687"/>
            <a:ext cx="5346549" cy="4391026"/>
          </a:xfrm>
        </p:spPr>
        <p:txBody>
          <a:bodyPr/>
          <a:lstStyle/>
          <a:p>
            <a:r>
              <a:rPr lang="en-US" dirty="0" smtClean="0"/>
              <a:t>Hospitality Program with Spectator Boats</a:t>
            </a:r>
          </a:p>
          <a:p>
            <a:pPr lvl="2"/>
            <a:r>
              <a:rPr lang="en-US" dirty="0" smtClean="0"/>
              <a:t>Live Race Analytics shown to spectators on tablets</a:t>
            </a:r>
          </a:p>
          <a:p>
            <a:r>
              <a:rPr lang="en-US" dirty="0" smtClean="0"/>
              <a:t>Lounge</a:t>
            </a:r>
          </a:p>
          <a:p>
            <a:pPr lvl="2"/>
            <a:r>
              <a:rPr lang="en-US" dirty="0" err="1" smtClean="0"/>
              <a:t>iPads</a:t>
            </a:r>
            <a:r>
              <a:rPr lang="en-US" dirty="0" smtClean="0"/>
              <a:t> and big screens</a:t>
            </a:r>
          </a:p>
          <a:p>
            <a:r>
              <a:rPr lang="en-US" dirty="0" smtClean="0"/>
              <a:t>On-Shore Viewers</a:t>
            </a:r>
          </a:p>
          <a:p>
            <a:pPr lvl="2"/>
            <a:r>
              <a:rPr lang="en-US" dirty="0" smtClean="0"/>
              <a:t>Online live program with scheduled racing times and course areas</a:t>
            </a:r>
          </a:p>
          <a:p>
            <a:pPr lvl="2"/>
            <a:r>
              <a:rPr lang="en-US" dirty="0" smtClean="0"/>
              <a:t>Live 2D / 3D Course and Race Visualization on shore</a:t>
            </a:r>
          </a:p>
          <a:p>
            <a:pPr lvl="2"/>
            <a:r>
              <a:rPr lang="en-US" dirty="0" smtClean="0"/>
              <a:t>Live Internet streaming with commentary</a:t>
            </a:r>
          </a:p>
          <a:p>
            <a:pPr lvl="2"/>
            <a:r>
              <a:rPr lang="en-US" dirty="0" smtClean="0"/>
              <a:t>Sailors Debrief using the SAP Sailing Analytics</a:t>
            </a:r>
          </a:p>
        </p:txBody>
      </p:sp>
      <p:pic>
        <p:nvPicPr>
          <p:cNvPr id="9" name="Picture 8" descr="640x426-IMG_2307.JPG"/>
          <p:cNvPicPr>
            <a:picLocks noChangeAspect="1"/>
          </p:cNvPicPr>
          <p:nvPr/>
        </p:nvPicPr>
        <p:blipFill>
          <a:blip r:embed="rId3" cstate="print"/>
          <a:stretch>
            <a:fillRect/>
          </a:stretch>
        </p:blipFill>
        <p:spPr>
          <a:xfrm>
            <a:off x="6642101" y="479425"/>
            <a:ext cx="2190749" cy="1458217"/>
          </a:xfrm>
          <a:prstGeom prst="rect">
            <a:avLst/>
          </a:prstGeom>
          <a:ln>
            <a:noFill/>
          </a:ln>
          <a:effectLst>
            <a:outerShdw blurRad="292100" dist="139700" dir="2700000" algn="tl" rotWithShape="0">
              <a:srgbClr val="333333">
                <a:alpha val="65000"/>
              </a:srgbClr>
            </a:outerShdw>
          </a:effectLst>
        </p:spPr>
      </p:pic>
      <p:pic>
        <p:nvPicPr>
          <p:cNvPr id="10" name="Picture 9" descr="640x426-IMG_5733.JPG"/>
          <p:cNvPicPr>
            <a:picLocks noChangeAspect="1"/>
          </p:cNvPicPr>
          <p:nvPr/>
        </p:nvPicPr>
        <p:blipFill>
          <a:blip r:embed="rId4" cstate="print"/>
          <a:stretch>
            <a:fillRect/>
          </a:stretch>
        </p:blipFill>
        <p:spPr>
          <a:xfrm>
            <a:off x="6667499" y="4968875"/>
            <a:ext cx="2145645" cy="1428195"/>
          </a:xfrm>
          <a:prstGeom prst="rect">
            <a:avLst/>
          </a:prstGeom>
          <a:ln>
            <a:noFill/>
          </a:ln>
          <a:effectLst>
            <a:outerShdw blurRad="292100" dist="139700" dir="2700000" algn="tl" rotWithShape="0">
              <a:srgbClr val="333333">
                <a:alpha val="65000"/>
              </a:srgbClr>
            </a:outerShdw>
          </a:effectLst>
        </p:spPr>
      </p:pic>
      <p:pic>
        <p:nvPicPr>
          <p:cNvPr id="11" name="Picture 10" descr="3DModelling_midisze.jpg"/>
          <p:cNvPicPr>
            <a:picLocks noChangeAspect="1"/>
          </p:cNvPicPr>
          <p:nvPr/>
        </p:nvPicPr>
        <p:blipFill>
          <a:blip r:embed="rId5" cstate="print"/>
          <a:stretch>
            <a:fillRect/>
          </a:stretch>
        </p:blipFill>
        <p:spPr>
          <a:xfrm>
            <a:off x="6668136" y="3665092"/>
            <a:ext cx="2155189" cy="1217553"/>
          </a:xfrm>
          <a:prstGeom prst="rect">
            <a:avLst/>
          </a:prstGeom>
          <a:ln>
            <a:noFill/>
          </a:ln>
          <a:effectLst>
            <a:outerShdw blurRad="292100" dist="139700" dir="2700000" algn="tl" rotWithShape="0">
              <a:srgbClr val="333333">
                <a:alpha val="65000"/>
              </a:srgbClr>
            </a:outerShdw>
          </a:effectLst>
        </p:spPr>
      </p:pic>
      <p:pic>
        <p:nvPicPr>
          <p:cNvPr id="12" name="Picture 11" descr="640x426-IMG_6946.JPG"/>
          <p:cNvPicPr>
            <a:picLocks noChangeAspect="1"/>
          </p:cNvPicPr>
          <p:nvPr/>
        </p:nvPicPr>
        <p:blipFill>
          <a:blip r:embed="rId6" cstate="print"/>
          <a:stretch>
            <a:fillRect/>
          </a:stretch>
        </p:blipFill>
        <p:spPr>
          <a:xfrm>
            <a:off x="6658020" y="2114549"/>
            <a:ext cx="2175100" cy="144780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Regatta Overview</a:t>
            </a:r>
            <a:endParaRPr lang="en-US" dirty="0"/>
          </a:p>
        </p:txBody>
      </p:sp>
      <p:sp>
        <p:nvSpPr>
          <p:cNvPr id="3" name="Text Placeholder 2"/>
          <p:cNvSpPr>
            <a:spLocks noGrp="1"/>
          </p:cNvSpPr>
          <p:nvPr>
            <p:ph type="body" sz="quarter" idx="10"/>
          </p:nvPr>
        </p:nvSpPr>
        <p:spPr/>
        <p:txBody>
          <a:bodyPr/>
          <a:lstStyle/>
          <a:p>
            <a:pPr lvl="1"/>
            <a:r>
              <a:rPr lang="en-US" dirty="0" smtClean="0"/>
              <a:t>Based on Race Committee App and SAP Sailing Analytics</a:t>
            </a:r>
          </a:p>
          <a:p>
            <a:pPr lvl="2"/>
            <a:r>
              <a:rPr lang="en-US" dirty="0" smtClean="0"/>
              <a:t>Provides overview of races and their status, linking to SAP Sailing Analytics</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435017" y="2457450"/>
            <a:ext cx="8221304" cy="3912870"/>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App for Race Committee Support</a:t>
            </a:r>
            <a:endParaRPr lang="en-US" dirty="0"/>
          </a:p>
        </p:txBody>
      </p:sp>
      <p:sp>
        <p:nvSpPr>
          <p:cNvPr id="3" name="Text Placeholder 2"/>
          <p:cNvSpPr>
            <a:spLocks noGrp="1"/>
          </p:cNvSpPr>
          <p:nvPr>
            <p:ph type="body" sz="quarter" idx="10"/>
          </p:nvPr>
        </p:nvSpPr>
        <p:spPr/>
        <p:txBody>
          <a:bodyPr/>
          <a:lstStyle/>
          <a:p>
            <a:r>
              <a:rPr lang="en-US" dirty="0" smtClean="0"/>
              <a:t>Announces Course and Race Start Time</a:t>
            </a:r>
          </a:p>
          <a:p>
            <a:r>
              <a:rPr lang="en-US" dirty="0" smtClean="0"/>
              <a:t>Will be used for final result entry</a:t>
            </a:r>
            <a:endParaRPr lang="en-US" dirty="0"/>
          </a:p>
        </p:txBody>
      </p:sp>
      <p:pic>
        <p:nvPicPr>
          <p:cNvPr id="14338" name="Picture 2"/>
          <p:cNvPicPr>
            <a:picLocks noChangeAspect="1" noChangeArrowheads="1"/>
          </p:cNvPicPr>
          <p:nvPr/>
        </p:nvPicPr>
        <p:blipFill>
          <a:blip r:embed="rId2" cstate="print"/>
          <a:srcRect/>
          <a:stretch>
            <a:fillRect/>
          </a:stretch>
        </p:blipFill>
        <p:spPr bwMode="auto">
          <a:xfrm>
            <a:off x="4094334" y="3734745"/>
            <a:ext cx="4313203" cy="2691493"/>
          </a:xfrm>
          <a:prstGeom prst="rect">
            <a:avLst/>
          </a:prstGeom>
          <a:ln>
            <a:noFill/>
          </a:ln>
          <a:effectLst>
            <a:outerShdw blurRad="292100" dist="139700" dir="2700000" algn="tl" rotWithShape="0">
              <a:srgbClr val="333333">
                <a:alpha val="65000"/>
              </a:srgbClr>
            </a:outerShdw>
          </a:effectLst>
        </p:spPr>
      </p:pic>
      <p:pic>
        <p:nvPicPr>
          <p:cNvPr id="14339" name="Picture 3"/>
          <p:cNvPicPr>
            <a:picLocks noChangeAspect="1" noChangeArrowheads="1"/>
          </p:cNvPicPr>
          <p:nvPr/>
        </p:nvPicPr>
        <p:blipFill>
          <a:blip r:embed="rId3" cstate="print"/>
          <a:srcRect/>
          <a:stretch>
            <a:fillRect/>
          </a:stretch>
        </p:blipFill>
        <p:spPr bwMode="auto">
          <a:xfrm>
            <a:off x="181603" y="2542232"/>
            <a:ext cx="4541122" cy="2828368"/>
          </a:xfrm>
          <a:prstGeom prst="rect">
            <a:avLst/>
          </a:prstGeom>
          <a:ln>
            <a:noFill/>
          </a:ln>
          <a:effectLst>
            <a:outerShdw blurRad="292100" dist="139700" dir="2700000" algn="tl" rotWithShape="0">
              <a:srgbClr val="333333">
                <a:alpha val="65000"/>
              </a:srgbClr>
            </a:outerShdw>
          </a:effectLst>
        </p:spPr>
      </p:pic>
      <p:pic>
        <p:nvPicPr>
          <p:cNvPr id="14340" name="Picture 4"/>
          <p:cNvPicPr>
            <a:picLocks noChangeAspect="1" noChangeArrowheads="1"/>
          </p:cNvPicPr>
          <p:nvPr/>
        </p:nvPicPr>
        <p:blipFill>
          <a:blip r:embed="rId4" cstate="print"/>
          <a:srcRect/>
          <a:stretch>
            <a:fillRect/>
          </a:stretch>
        </p:blipFill>
        <p:spPr bwMode="auto">
          <a:xfrm>
            <a:off x="5550617" y="1356903"/>
            <a:ext cx="3288583" cy="1809031"/>
          </a:xfrm>
          <a:prstGeom prst="rect">
            <a:avLst/>
          </a:prstGeom>
          <a:ln>
            <a:noFill/>
          </a:ln>
          <a:effectLst>
            <a:outerShdw blurRad="292100" dist="139700" dir="2700000" algn="tl" rotWithShape="0">
              <a:srgbClr val="333333">
                <a:alpha val="65000"/>
              </a:srgbClr>
            </a:outerShdw>
          </a:effectLst>
        </p:spPr>
      </p:pic>
      <p:sp>
        <p:nvSpPr>
          <p:cNvPr id="7" name="Notched Right Arrow 6"/>
          <p:cNvSpPr/>
          <p:nvPr/>
        </p:nvSpPr>
        <p:spPr bwMode="gray">
          <a:xfrm rot="19627486">
            <a:off x="4795207" y="3183360"/>
            <a:ext cx="769486" cy="484632"/>
          </a:xfrm>
          <a:prstGeom prst="notchedRightArrow">
            <a:avLst>
              <a:gd name="adj1" fmla="val 42484"/>
              <a:gd name="adj2" fmla="val 50000"/>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Analyzing a Single Race While It’s Live or When It’s Over</a:t>
            </a:r>
            <a:endParaRPr lang="en-US" dirty="0"/>
          </a:p>
        </p:txBody>
      </p:sp>
      <p:pic>
        <p:nvPicPr>
          <p:cNvPr id="1027" name="Picture 3"/>
          <p:cNvPicPr>
            <a:picLocks noChangeAspect="1" noChangeArrowheads="1"/>
          </p:cNvPicPr>
          <p:nvPr/>
        </p:nvPicPr>
        <p:blipFill>
          <a:blip r:embed="rId3" cstate="print"/>
          <a:srcRect/>
          <a:stretch>
            <a:fillRect/>
          </a:stretch>
        </p:blipFill>
        <p:spPr bwMode="auto">
          <a:xfrm>
            <a:off x="331595" y="1400133"/>
            <a:ext cx="8494626" cy="4558539"/>
          </a:xfrm>
          <a:prstGeom prst="rect">
            <a:avLst/>
          </a:prstGeom>
          <a:noFill/>
          <a:ln w="9525">
            <a:noFill/>
            <a:miter lim="800000"/>
            <a:headEnd/>
            <a:tailEnd/>
          </a:ln>
          <a:effectLst/>
        </p:spPr>
      </p:pic>
    </p:spTree>
    <p:extLst>
      <p:ext uri="{BB962C8B-B14F-4D97-AF65-F5344CB8AC3E}">
        <p14:creationId xmlns:p14="http://schemas.microsoft.com/office/powerpoint/2010/main" xmlns="" val="424744403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SAP_2013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SAP_2013_v1.1</Template>
  <TotalTime>3409</TotalTime>
  <Words>1341</Words>
  <Application>Microsoft Office PowerPoint</Application>
  <PresentationFormat>On-screen Show (4:3)</PresentationFormat>
  <Paragraphs>275</Paragraphs>
  <Slides>36</Slides>
  <Notes>20</Notes>
  <HiddenSlides>2</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SAP_2013_v1.1</vt:lpstr>
      <vt:lpstr>SAP Sailing Analytics</vt:lpstr>
      <vt:lpstr>Agenda</vt:lpstr>
      <vt:lpstr>What is SAP Global Sponsorships About?</vt:lpstr>
      <vt:lpstr>Slide 4</vt:lpstr>
      <vt:lpstr>History of Sailing in Global Sponsorships </vt:lpstr>
      <vt:lpstr>Typical Event Set-Up</vt:lpstr>
      <vt:lpstr>Regatta Overview</vt:lpstr>
      <vt:lpstr>Android App for Race Committee Support</vt:lpstr>
      <vt:lpstr>Analyzing a Single Race While It’s Live or When It’s Over</vt:lpstr>
      <vt:lpstr>Live Regatta Leaderboard Based on Live Tracking</vt:lpstr>
      <vt:lpstr>Post-Race Analytics</vt:lpstr>
      <vt:lpstr>Architecture Cornerstones</vt:lpstr>
      <vt:lpstr>SAP Sailing Analytics System Landscape and Data Flow</vt:lpstr>
      <vt:lpstr>SAP Sailing Analytics and Additional Components</vt:lpstr>
      <vt:lpstr>Web Application Architecture, Basic Principles</vt:lpstr>
      <vt:lpstr>Caching and Locking in a Highly Concurrent Environment</vt:lpstr>
      <vt:lpstr>Core Computations Easily Run in Parallel</vt:lpstr>
      <vt:lpstr>Growing Complexity, Growing Data, More Users</vt:lpstr>
      <vt:lpstr>Consider Caching</vt:lpstr>
      <vt:lpstr>Best Effort Caching</vt:lpstr>
      <vt:lpstr>Locking ─ Obviously Needed with Concurrency</vt:lpstr>
      <vt:lpstr>Scaling an In-Memory Architecture with Replication</vt:lpstr>
      <vt:lpstr>Replication for Scale-Out and Fault Tolerance</vt:lpstr>
      <vt:lpstr>Replication for Low-Latency On-Site Server</vt:lpstr>
      <vt:lpstr>Challenges with Replication</vt:lpstr>
      <vt:lpstr>Are we Happy?</vt:lpstr>
      <vt:lpstr>Summary and Outlook</vt:lpstr>
      <vt:lpstr>More Background</vt:lpstr>
      <vt:lpstr>Questions?</vt:lpstr>
      <vt:lpstr>Thank you</vt:lpstr>
      <vt:lpstr>Appendix</vt:lpstr>
      <vt:lpstr>“Read-Read” Deadlock with ReentrantReadWriteLock</vt:lpstr>
      <vt:lpstr>Further Performance Improvements by Saving Memory</vt:lpstr>
      <vt:lpstr>Use Compact Implementation, Saving Headers + Refs</vt:lpstr>
      <vt:lpstr>Slide 35</vt:lpstr>
      <vt:lpstr>Slide 36</vt:lpstr>
    </vt:vector>
  </TitlesOfParts>
  <Company>SAP</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Sailing Analytics</dc:title>
  <dc:creator>Axel Uhl</dc:creator>
  <cp:lastModifiedBy>Axel Uhl</cp:lastModifiedBy>
  <cp:revision>375</cp:revision>
  <dcterms:created xsi:type="dcterms:W3CDTF">2013-03-18T12:38:06Z</dcterms:created>
  <dcterms:modified xsi:type="dcterms:W3CDTF">2013-09-13T12:36:13Z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